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3" r:id="rId2"/>
    <p:sldId id="293" r:id="rId3"/>
    <p:sldId id="285" r:id="rId4"/>
    <p:sldId id="286" r:id="rId5"/>
    <p:sldId id="287" r:id="rId6"/>
    <p:sldId id="288" r:id="rId7"/>
    <p:sldId id="289" r:id="rId8"/>
    <p:sldId id="290" r:id="rId9"/>
    <p:sldId id="291" r:id="rId10"/>
    <p:sldId id="292" r:id="rId11"/>
    <p:sldId id="303" r:id="rId12"/>
    <p:sldId id="265" r:id="rId13"/>
    <p:sldId id="304" r:id="rId14"/>
    <p:sldId id="305" r:id="rId15"/>
    <p:sldId id="294" r:id="rId16"/>
    <p:sldId id="295" r:id="rId17"/>
    <p:sldId id="296" r:id="rId18"/>
    <p:sldId id="284" r:id="rId19"/>
    <p:sldId id="297" r:id="rId20"/>
    <p:sldId id="298" r:id="rId21"/>
    <p:sldId id="300" r:id="rId22"/>
    <p:sldId id="301" r:id="rId23"/>
    <p:sldId id="302" r:id="rId24"/>
    <p:sldId id="268" r:id="rId25"/>
    <p:sldId id="283" r:id="rId26"/>
    <p:sldId id="306" r:id="rId27"/>
    <p:sldId id="264" r:id="rId2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00" autoAdjust="0"/>
    <p:restoredTop sz="94660"/>
  </p:normalViewPr>
  <p:slideViewPr>
    <p:cSldViewPr snapToGrid="0">
      <p:cViewPr varScale="1">
        <p:scale>
          <a:sx n="54" d="100"/>
          <a:sy n="54" d="100"/>
        </p:scale>
        <p:origin x="108" y="9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&#53685;&#54633;%20&#47928;&#49436;1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/>
              <a:t>에탄올 농도에 따른 표면장력</a:t>
            </a:r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/>
      <c:scatterChart>
        <c:scatterStyle val="smoothMarker"/>
        <c:varyColors val="0"/>
        <c:ser>
          <c:idx val="1"/>
          <c:order val="0"/>
          <c:tx>
            <c:v>이론 값</c:v>
          </c:tx>
          <c:spPr>
            <a:ln>
              <a:solidFill>
                <a:srgbClr val="0070C0"/>
              </a:solidFill>
            </a:ln>
          </c:spPr>
          <c:marker>
            <c:spPr>
              <a:solidFill>
                <a:srgbClr val="0070C0"/>
              </a:solidFill>
              <a:ln>
                <a:solidFill>
                  <a:srgbClr val="0070C0"/>
                </a:solidFill>
              </a:ln>
            </c:spPr>
          </c:marker>
          <c:xVal>
            <c:numRef>
              <c:f>Sheet1!$L$24:$L$29</c:f>
              <c:numCache>
                <c:formatCode>0%</c:formatCode>
                <c:ptCount val="6"/>
                <c:pt idx="0">
                  <c:v>0</c:v>
                </c:pt>
                <c:pt idx="1">
                  <c:v>0.2</c:v>
                </c:pt>
                <c:pt idx="2">
                  <c:v>0.4</c:v>
                </c:pt>
                <c:pt idx="3">
                  <c:v>0.6</c:v>
                </c:pt>
                <c:pt idx="4">
                  <c:v>0.8</c:v>
                </c:pt>
                <c:pt idx="5">
                  <c:v>0.95</c:v>
                </c:pt>
              </c:numCache>
            </c:numRef>
          </c:xVal>
          <c:yVal>
            <c:numRef>
              <c:f>Sheet1!$M$24:$M$29</c:f>
              <c:numCache>
                <c:formatCode>General</c:formatCode>
                <c:ptCount val="6"/>
                <c:pt idx="0">
                  <c:v>75.92</c:v>
                </c:pt>
                <c:pt idx="1">
                  <c:v>53.81</c:v>
                </c:pt>
                <c:pt idx="2">
                  <c:v>33.68</c:v>
                </c:pt>
                <c:pt idx="3">
                  <c:v>25.19</c:v>
                </c:pt>
                <c:pt idx="4">
                  <c:v>23.14</c:v>
                </c:pt>
                <c:pt idx="5">
                  <c:v>22.86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07B5-41DE-9BD5-88FF5221639A}"/>
            </c:ext>
          </c:extLst>
        </c:ser>
        <c:ser>
          <c:idx val="0"/>
          <c:order val="1"/>
          <c:tx>
            <c:v>측정 값</c:v>
          </c:tx>
          <c:spPr>
            <a:ln>
              <a:solidFill>
                <a:srgbClr val="FF0000"/>
              </a:solidFill>
            </a:ln>
            <a:effectLst/>
          </c:spPr>
          <c:marker>
            <c:symbol val="circle"/>
            <c:size val="5"/>
            <c:spPr>
              <a:solidFill>
                <a:srgbClr val="FF0000"/>
              </a:solidFill>
              <a:ln w="9525">
                <a:solidFill>
                  <a:srgbClr val="FF0000"/>
                </a:solidFill>
              </a:ln>
              <a:effectLst/>
            </c:spPr>
          </c:marker>
          <c:xVal>
            <c:numRef>
              <c:f>Sheet1!$I$24:$I$29</c:f>
              <c:numCache>
                <c:formatCode>0%</c:formatCode>
                <c:ptCount val="6"/>
                <c:pt idx="0">
                  <c:v>0</c:v>
                </c:pt>
                <c:pt idx="1">
                  <c:v>0.2</c:v>
                </c:pt>
                <c:pt idx="2">
                  <c:v>0.4</c:v>
                </c:pt>
                <c:pt idx="3">
                  <c:v>0.6</c:v>
                </c:pt>
                <c:pt idx="4">
                  <c:v>0.8</c:v>
                </c:pt>
                <c:pt idx="5">
                  <c:v>0.95</c:v>
                </c:pt>
              </c:numCache>
            </c:numRef>
          </c:xVal>
          <c:yVal>
            <c:numRef>
              <c:f>Sheet1!$J$24:$J$29</c:f>
              <c:numCache>
                <c:formatCode>General</c:formatCode>
                <c:ptCount val="6"/>
                <c:pt idx="0">
                  <c:v>62.46</c:v>
                </c:pt>
                <c:pt idx="1">
                  <c:v>23.85</c:v>
                </c:pt>
                <c:pt idx="2">
                  <c:v>19.41</c:v>
                </c:pt>
                <c:pt idx="3">
                  <c:v>18.46</c:v>
                </c:pt>
                <c:pt idx="4">
                  <c:v>17.260000000000002</c:v>
                </c:pt>
                <c:pt idx="5">
                  <c:v>15.6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07B5-41DE-9BD5-88FF5221639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21259528"/>
        <c:axId val="421259856"/>
      </c:scatterChart>
      <c:valAx>
        <c:axId val="421259528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ko-KR" altLang="en-US"/>
                  <a:t>에탄올 농도</a:t>
                </a:r>
              </a:p>
            </c:rich>
          </c:tx>
          <c:overlay val="0"/>
        </c:title>
        <c:numFmt formatCode="0%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21259856"/>
        <c:crosses val="autoZero"/>
        <c:crossBetween val="midCat"/>
      </c:valAx>
      <c:valAx>
        <c:axId val="4212598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/>
              <a:lstStyle/>
              <a:p>
                <a:pPr>
                  <a:defRPr/>
                </a:pPr>
                <a:r>
                  <a:rPr lang="ko-KR" altLang="en-US"/>
                  <a:t>표면 장력</a:t>
                </a:r>
              </a:p>
            </c:rich>
          </c:tx>
          <c:layout>
            <c:manualLayout>
              <c:xMode val="edge"/>
              <c:yMode val="edge"/>
              <c:x val="1.9444444444444445E-2"/>
              <c:y val="0.3853280839895013"/>
            </c:manualLayout>
          </c:layout>
          <c:overlay val="0"/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21259528"/>
        <c:crosses val="autoZero"/>
        <c:crossBetween val="midCat"/>
      </c:valAx>
    </c:plotArea>
    <c:legend>
      <c:legendPos val="r"/>
      <c:layout>
        <c:manualLayout>
          <c:xMode val="edge"/>
          <c:yMode val="edge"/>
          <c:x val="0.80536111111111108"/>
          <c:y val="0.61352799650043754"/>
          <c:w val="0.17294444444444446"/>
          <c:h val="0.16743438320209975"/>
        </c:manualLayout>
      </c:layout>
      <c:overlay val="0"/>
    </c:legend>
    <c:plotVisOnly val="1"/>
    <c:dispBlanksAs val="gap"/>
    <c:showDLblsOverMax val="0"/>
    <c:extLst/>
  </c:chart>
  <c:txPr>
    <a:bodyPr/>
    <a:lstStyle/>
    <a:p>
      <a:pPr>
        <a:defRPr/>
      </a:pPr>
      <a:endParaRPr lang="ko-KR"/>
    </a:p>
  </c:txPr>
  <c:externalData r:id="rId1">
    <c:autoUpdate val="0"/>
  </c:externalData>
</c:chartSpac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6"/>
          <p:cNvSpPr/>
          <p:nvPr/>
        </p:nvSpPr>
        <p:spPr>
          <a:xfrm>
            <a:off x="0" y="227675"/>
            <a:ext cx="10768264" cy="898628"/>
          </a:xfrm>
          <a:custGeom>
            <a:avLst/>
            <a:gdLst>
              <a:gd name="connsiteX0" fmla="*/ 0 w 10768264"/>
              <a:gd name="connsiteY0" fmla="*/ 0 h 898628"/>
              <a:gd name="connsiteX1" fmla="*/ 10318950 w 10768264"/>
              <a:gd name="connsiteY1" fmla="*/ 0 h 898628"/>
              <a:gd name="connsiteX2" fmla="*/ 10768264 w 10768264"/>
              <a:gd name="connsiteY2" fmla="*/ 449314 h 898628"/>
              <a:gd name="connsiteX3" fmla="*/ 10768263 w 10768264"/>
              <a:gd name="connsiteY3" fmla="*/ 449314 h 898628"/>
              <a:gd name="connsiteX4" fmla="*/ 10318949 w 10768264"/>
              <a:gd name="connsiteY4" fmla="*/ 898628 h 898628"/>
              <a:gd name="connsiteX5" fmla="*/ 0 w 10768264"/>
              <a:gd name="connsiteY5" fmla="*/ 898627 h 898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768264" h="898628">
                <a:moveTo>
                  <a:pt x="0" y="0"/>
                </a:moveTo>
                <a:lnTo>
                  <a:pt x="10318950" y="0"/>
                </a:lnTo>
                <a:cubicBezTo>
                  <a:pt x="10567099" y="0"/>
                  <a:pt x="10768264" y="201165"/>
                  <a:pt x="10768264" y="449314"/>
                </a:cubicBezTo>
                <a:lnTo>
                  <a:pt x="10768263" y="449314"/>
                </a:lnTo>
                <a:cubicBezTo>
                  <a:pt x="10768263" y="697463"/>
                  <a:pt x="10567098" y="898628"/>
                  <a:pt x="10318949" y="898628"/>
                </a:cubicBezTo>
                <a:lnTo>
                  <a:pt x="0" y="89862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314867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" name="Rectangle 2"/>
          <p:cNvSpPr/>
          <p:nvPr/>
        </p:nvSpPr>
        <p:spPr>
          <a:xfrm>
            <a:off x="0" y="6539023"/>
            <a:ext cx="12192000" cy="31897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4"/>
          <p:cNvSpPr/>
          <p:nvPr/>
        </p:nvSpPr>
        <p:spPr>
          <a:xfrm>
            <a:off x="11417960" y="227676"/>
            <a:ext cx="774040" cy="898626"/>
          </a:xfrm>
          <a:custGeom>
            <a:avLst/>
            <a:gdLst>
              <a:gd name="connsiteX0" fmla="*/ 449314 w 774040"/>
              <a:gd name="connsiteY0" fmla="*/ 0 h 898626"/>
              <a:gd name="connsiteX1" fmla="*/ 774040 w 774040"/>
              <a:gd name="connsiteY1" fmla="*/ 0 h 898626"/>
              <a:gd name="connsiteX2" fmla="*/ 774040 w 774040"/>
              <a:gd name="connsiteY2" fmla="*/ 898626 h 898626"/>
              <a:gd name="connsiteX3" fmla="*/ 449314 w 774040"/>
              <a:gd name="connsiteY3" fmla="*/ 898626 h 898626"/>
              <a:gd name="connsiteX4" fmla="*/ 9128 w 774040"/>
              <a:gd name="connsiteY4" fmla="*/ 539865 h 898626"/>
              <a:gd name="connsiteX5" fmla="*/ 0 w 774040"/>
              <a:gd name="connsiteY5" fmla="*/ 449314 h 898626"/>
              <a:gd name="connsiteX6" fmla="*/ 9128 w 774040"/>
              <a:gd name="connsiteY6" fmla="*/ 358762 h 898626"/>
              <a:gd name="connsiteX7" fmla="*/ 449314 w 774040"/>
              <a:gd name="connsiteY7" fmla="*/ 0 h 898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4040" h="898626">
                <a:moveTo>
                  <a:pt x="449314" y="0"/>
                </a:moveTo>
                <a:lnTo>
                  <a:pt x="774040" y="0"/>
                </a:lnTo>
                <a:lnTo>
                  <a:pt x="774040" y="898626"/>
                </a:lnTo>
                <a:lnTo>
                  <a:pt x="449314" y="898626"/>
                </a:lnTo>
                <a:cubicBezTo>
                  <a:pt x="232184" y="898626"/>
                  <a:pt x="51026" y="744609"/>
                  <a:pt x="9128" y="539865"/>
                </a:cubicBezTo>
                <a:lnTo>
                  <a:pt x="0" y="449314"/>
                </a:lnTo>
                <a:lnTo>
                  <a:pt x="9128" y="358762"/>
                </a:lnTo>
                <a:cubicBezTo>
                  <a:pt x="51026" y="154017"/>
                  <a:pt x="232184" y="0"/>
                  <a:pt x="449314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FDADF8D-5D09-4975-BA33-2851043923C7}"/>
              </a:ext>
            </a:extLst>
          </p:cNvPr>
          <p:cNvSpPr/>
          <p:nvPr/>
        </p:nvSpPr>
        <p:spPr>
          <a:xfrm>
            <a:off x="0" y="6513845"/>
            <a:ext cx="13644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B8B21CF7-E928-4D63-B0C8-B966D81FA39E}" type="datetime1">
              <a:rPr lang="ko-KR" altLang="en-US" smtClean="0">
                <a:solidFill>
                  <a:schemeClr val="bg1"/>
                </a:solidFill>
              </a:rPr>
              <a:t>2021-12-17</a:t>
            </a:fld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F080589-7B15-4777-B6E7-53CE2E32B19C}"/>
              </a:ext>
            </a:extLst>
          </p:cNvPr>
          <p:cNvSpPr/>
          <p:nvPr/>
        </p:nvSpPr>
        <p:spPr>
          <a:xfrm>
            <a:off x="5876729" y="6488668"/>
            <a:ext cx="4667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2003B151-4326-4622-8548-FB1C001DF13C}" type="slidenum">
              <a:rPr lang="ko-KR" altLang="en-US" smtClean="0">
                <a:solidFill>
                  <a:schemeClr val="bg1"/>
                </a:solidFill>
              </a:r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42677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314867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" name="Rectangle 2"/>
          <p:cNvSpPr/>
          <p:nvPr/>
        </p:nvSpPr>
        <p:spPr>
          <a:xfrm>
            <a:off x="5017163" y="0"/>
            <a:ext cx="2189748" cy="16844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E5ED2064-1DD2-4254-8EDE-3C005254750D}"/>
              </a:ext>
            </a:extLst>
          </p:cNvPr>
          <p:cNvSpPr/>
          <p:nvPr/>
        </p:nvSpPr>
        <p:spPr>
          <a:xfrm>
            <a:off x="0" y="6475729"/>
            <a:ext cx="12192000" cy="369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D42215-8544-4AB2-B6BF-365560BAF1F5}"/>
              </a:ext>
            </a:extLst>
          </p:cNvPr>
          <p:cNvSpPr txBox="1"/>
          <p:nvPr/>
        </p:nvSpPr>
        <p:spPr>
          <a:xfrm>
            <a:off x="28251" y="6475729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BB93FAF4-EA0A-4575-B0F6-E9DEEDD0F936}" type="datetime1">
              <a:rPr lang="ko-KR" altLang="en-US" smtClean="0">
                <a:solidFill>
                  <a:schemeClr val="bg1"/>
                </a:solidFill>
              </a:rPr>
              <a:t>2021-12-17</a:t>
            </a:fld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3CA861-125E-4F0E-8530-B5308AC4784E}"/>
              </a:ext>
            </a:extLst>
          </p:cNvPr>
          <p:cNvSpPr txBox="1"/>
          <p:nvPr/>
        </p:nvSpPr>
        <p:spPr>
          <a:xfrm>
            <a:off x="5847539" y="6488668"/>
            <a:ext cx="4969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B182AE9-7947-4540-94EB-79983E671E63}" type="slidenum">
              <a:rPr lang="ko-KR" altLang="en-US" smtClean="0">
                <a:solidFill>
                  <a:schemeClr val="bg1"/>
                </a:solidFill>
              </a:rPr>
              <a:t>‹#›</a:t>
            </a:fld>
            <a:endParaRPr lang="ko-KR" alt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13658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30CC89-1BEA-4E39-86C8-2EB00460CA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4DB6DD9-1E7F-4ADF-A646-7366EE75B1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FDD01AF-36E0-4250-AA01-C0B04809D1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E2399-6EA0-4F2C-932C-163F0F51167C}" type="datetimeFigureOut">
              <a:rPr lang="ko-KR" altLang="en-US" smtClean="0"/>
              <a:t>2021-12-17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E87B0DA-92A7-4271-BB78-8B24E237E8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391A3A9-ADD2-4DFA-BDE5-1FDC4C8D1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EA0F3E-77BE-41CC-B2A5-F9AD46AE1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94271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498312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txStyles>
    <p:titleStyle>
      <a:lvl1pPr algn="l" defTabSz="914377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ko.wikipedia.org/wiki/%EC%9D%B4%EC%98%A8%ED%99%94_%EC%83%81%EC%88%98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://sujaenara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23.png"/><Relationship Id="rId7" Type="http://schemas.openxmlformats.org/officeDocument/2006/relationships/image" Target="../media/image61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://law.go.kr/admRulLsInfoP.do?admRulSeq=2000000018457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://law.go.kr/admRulLsInfoP.do?admRulSeq=2000000018457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hyperlink" Target="https://ko.wikipedia.org/wiki/%EC%9D%B4%EC%98%A8%ED%99%94_%EC%83%81%EC%88%98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hyperlink" Target="https://ko.wikipedia.org/wiki/%EC%9D%B4%EC%98%A8%ED%99%94_%EC%83%81%EC%88%98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6DF91CCE-A843-45C5-9FCF-C61DBA9DAD6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8778" y="1857917"/>
            <a:ext cx="11573197" cy="724247"/>
          </a:xfrm>
        </p:spPr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소화액 개발</a:t>
            </a:r>
            <a:endParaRPr lang="en-US" altLang="ko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B44208-DA10-42D1-93C7-EF08267CFC5E}"/>
              </a:ext>
            </a:extLst>
          </p:cNvPr>
          <p:cNvSpPr txBox="1"/>
          <p:nvPr/>
        </p:nvSpPr>
        <p:spPr>
          <a:xfrm>
            <a:off x="4790914" y="2975772"/>
            <a:ext cx="610552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b="1" dirty="0"/>
              <a:t>1-1 </a:t>
            </a:r>
            <a:r>
              <a:rPr lang="ko-KR" altLang="en-US" sz="2800" b="1" dirty="0"/>
              <a:t>사전 자료조사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5D541B-DAE8-4A2D-9891-263A7764F193}"/>
              </a:ext>
            </a:extLst>
          </p:cNvPr>
          <p:cNvSpPr txBox="1"/>
          <p:nvPr/>
        </p:nvSpPr>
        <p:spPr>
          <a:xfrm>
            <a:off x="4790914" y="3892600"/>
            <a:ext cx="610552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b="1" dirty="0"/>
              <a:t>1-2 </a:t>
            </a:r>
            <a:r>
              <a:rPr lang="ko-KR" altLang="en-US" sz="2800" b="1" dirty="0"/>
              <a:t>실험</a:t>
            </a:r>
          </a:p>
        </p:txBody>
      </p:sp>
    </p:spTree>
    <p:extLst>
      <p:ext uri="{BB962C8B-B14F-4D97-AF65-F5344CB8AC3E}">
        <p14:creationId xmlns:p14="http://schemas.microsoft.com/office/powerpoint/2010/main" val="2986854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104D8138-B743-4417-A703-1AFDEA6767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/>
              <a:t>결론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6D71732-81FB-4F15-AC5A-F4E525D373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723" y="1072813"/>
            <a:ext cx="6856586" cy="114080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592E934A-98E0-4041-8E7E-162D09F32D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5723" y="2200205"/>
            <a:ext cx="6012432" cy="91841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32572ED-B067-4879-9E87-160933AD69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8414" y="3133429"/>
            <a:ext cx="4941712" cy="96210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31230F3-F1A6-43E4-90BF-1EBB875CEA48}"/>
              </a:ext>
            </a:extLst>
          </p:cNvPr>
          <p:cNvSpPr txBox="1"/>
          <p:nvPr/>
        </p:nvSpPr>
        <p:spPr>
          <a:xfrm>
            <a:off x="607742" y="4271852"/>
            <a:ext cx="1128898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ko-KR" altLang="en-US" sz="2000" b="1">
                <a:solidFill>
                  <a:srgbClr val="FF0000"/>
                </a:solidFill>
              </a:rPr>
              <a:t>주 소화제로 중탄산 칼륨</a:t>
            </a:r>
            <a:r>
              <a:rPr lang="ko-KR" altLang="en-US" sz="2000" b="1"/>
              <a:t>을 쓰고 </a:t>
            </a:r>
            <a:r>
              <a:rPr lang="ko-KR" altLang="en-US" sz="2000" b="1">
                <a:solidFill>
                  <a:srgbClr val="0070C0"/>
                </a:solidFill>
              </a:rPr>
              <a:t>그 보조제로 요소 및 황산 암모늄</a:t>
            </a:r>
            <a:r>
              <a:rPr lang="en-US" altLang="ko-KR" sz="2000" b="1">
                <a:solidFill>
                  <a:srgbClr val="0070C0"/>
                </a:solidFill>
              </a:rPr>
              <a:t>(</a:t>
            </a:r>
            <a:r>
              <a:rPr lang="ko-KR" altLang="en-US" sz="2000" b="1">
                <a:solidFill>
                  <a:srgbClr val="0070C0"/>
                </a:solidFill>
              </a:rPr>
              <a:t>탄산칼륨과 작용</a:t>
            </a:r>
            <a:r>
              <a:rPr lang="en-US" altLang="ko-KR" sz="2000" b="1">
                <a:solidFill>
                  <a:srgbClr val="0070C0"/>
                </a:solidFill>
              </a:rPr>
              <a:t>)</a:t>
            </a:r>
            <a:r>
              <a:rPr lang="ko-KR" altLang="en-US" sz="2000" b="1">
                <a:solidFill>
                  <a:srgbClr val="0070C0"/>
                </a:solidFill>
              </a:rPr>
              <a:t> 사용</a:t>
            </a:r>
            <a:endParaRPr lang="en-US" altLang="ko-KR" sz="2000" b="1">
              <a:solidFill>
                <a:srgbClr val="0070C0"/>
              </a:solidFill>
            </a:endParaRPr>
          </a:p>
          <a:p>
            <a:pPr marL="457200" indent="-457200">
              <a:buAutoNum type="arabicPeriod"/>
            </a:pPr>
            <a:endParaRPr lang="en-US" altLang="ko-KR" sz="2000" b="1"/>
          </a:p>
          <a:p>
            <a:r>
              <a:rPr lang="en-US" altLang="ko-KR" sz="2000" b="1"/>
              <a:t>2. </a:t>
            </a:r>
            <a:r>
              <a:rPr lang="ko-KR" altLang="en-US" sz="2000" b="1"/>
              <a:t>탄산칼륨은 </a:t>
            </a:r>
            <a:r>
              <a:rPr lang="en-US" altLang="ko-KR" sz="2000" b="1"/>
              <a:t>E.G</a:t>
            </a:r>
            <a:r>
              <a:rPr lang="ko-KR" altLang="en-US" sz="2000" b="1"/>
              <a:t>양을 줄이기 위해 사용 혹은 </a:t>
            </a:r>
            <a:r>
              <a:rPr lang="en-US" altLang="ko-KR" sz="2000" b="1"/>
              <a:t>E.G</a:t>
            </a:r>
            <a:r>
              <a:rPr lang="ko-KR" altLang="en-US" sz="2000" b="1"/>
              <a:t>없이 어는 점 낮추기</a:t>
            </a:r>
            <a:endParaRPr lang="en-US" altLang="ko-KR" sz="2000" b="1"/>
          </a:p>
          <a:p>
            <a:endParaRPr lang="en-US" altLang="ko-KR" sz="2000" b="1"/>
          </a:p>
          <a:p>
            <a:r>
              <a:rPr lang="en-US" altLang="ko-KR" sz="2000" b="1"/>
              <a:t>3. </a:t>
            </a:r>
            <a:r>
              <a:rPr lang="ko-KR" altLang="en-US" sz="2000" b="1">
                <a:solidFill>
                  <a:srgbClr val="FF0000"/>
                </a:solidFill>
              </a:rPr>
              <a:t>순수한 탄산칼륨만 있는 것보다 중탄산 칼륨이 있는 것이 소화에 효과적이라 판단됨</a:t>
            </a:r>
            <a:endParaRPr lang="en-US" altLang="ko-KR" sz="2000" b="1">
              <a:solidFill>
                <a:srgbClr val="FF0000"/>
              </a:solidFill>
            </a:endParaRPr>
          </a:p>
          <a:p>
            <a:endParaRPr lang="ko-KR" altLang="en-US" sz="200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F79ECFF5-41D5-454C-9DE4-81C6638A23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1339" y="1066021"/>
            <a:ext cx="1207697" cy="764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B0C8461F-51A5-4339-9DEC-FFA0492687FB}"/>
              </a:ext>
            </a:extLst>
          </p:cNvPr>
          <p:cNvSpPr/>
          <p:nvPr/>
        </p:nvSpPr>
        <p:spPr>
          <a:xfrm>
            <a:off x="8520921" y="1944131"/>
            <a:ext cx="337580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/>
              <a:t>132.7℃수용액을 가열하면 서서히 </a:t>
            </a:r>
            <a:r>
              <a:rPr lang="ko-KR" altLang="en-US">
                <a:solidFill>
                  <a:srgbClr val="FF0000"/>
                </a:solidFill>
              </a:rPr>
              <a:t>암모니아와 탄산가스를 발생하여 화재 시 소화의 기능을 하게 된다.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4BD14A4-4111-487D-B104-4A29E1B3E603}"/>
              </a:ext>
            </a:extLst>
          </p:cNvPr>
          <p:cNvSpPr/>
          <p:nvPr/>
        </p:nvSpPr>
        <p:spPr>
          <a:xfrm>
            <a:off x="8678175" y="768247"/>
            <a:ext cx="12875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/>
              <a:t>요소(urea)</a:t>
            </a:r>
          </a:p>
        </p:txBody>
      </p:sp>
    </p:spTree>
    <p:extLst>
      <p:ext uri="{BB962C8B-B14F-4D97-AF65-F5344CB8AC3E}">
        <p14:creationId xmlns:p14="http://schemas.microsoft.com/office/powerpoint/2010/main" val="18603416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1B0448CA-A68C-4F05-A684-A87CEEE6BC2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314867"/>
            <a:ext cx="11573197" cy="724247"/>
          </a:xfrm>
        </p:spPr>
        <p:txBody>
          <a:bodyPr/>
          <a:lstStyle/>
          <a:p>
            <a:r>
              <a:rPr lang="ko-KR" altLang="en-US"/>
              <a:t>성분에 대한 정보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4F5D6EF-CB4A-4400-857D-040FBD05DD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606" y="1724981"/>
            <a:ext cx="2095500" cy="971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6933F6B-4DD2-4266-BED5-BD6482DEFF0E}"/>
              </a:ext>
            </a:extLst>
          </p:cNvPr>
          <p:cNvSpPr txBox="1"/>
          <p:nvPr/>
        </p:nvSpPr>
        <p:spPr>
          <a:xfrm>
            <a:off x="2771381" y="1602100"/>
            <a:ext cx="432296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탄산칼륨 </a:t>
            </a:r>
            <a:r>
              <a:rPr lang="en-US" altLang="ko-KR"/>
              <a:t>(K</a:t>
            </a:r>
            <a:r>
              <a:rPr lang="en-US" altLang="ko-KR" baseline="-25000"/>
              <a:t>2</a:t>
            </a:r>
            <a:r>
              <a:rPr lang="en-US" altLang="ko-KR"/>
              <a:t>CO</a:t>
            </a:r>
            <a:r>
              <a:rPr lang="en-US" altLang="ko-KR" baseline="-25000"/>
              <a:t>3</a:t>
            </a:r>
            <a:r>
              <a:rPr lang="en-US" altLang="ko-KR"/>
              <a:t>)</a:t>
            </a:r>
          </a:p>
          <a:p>
            <a:r>
              <a:rPr lang="ko-KR" altLang="en-US">
                <a:solidFill>
                  <a:srgbClr val="222222"/>
                </a:solidFill>
                <a:latin typeface="Arial" panose="020B0604020202020204" pitchFamily="34" charset="0"/>
              </a:rPr>
              <a:t>수소이온지수는 </a:t>
            </a:r>
            <a:r>
              <a:rPr lang="en-US" altLang="ko-KR">
                <a:solidFill>
                  <a:srgbClr val="222222"/>
                </a:solidFill>
                <a:latin typeface="Arial" panose="020B0604020202020204" pitchFamily="34" charset="0"/>
              </a:rPr>
              <a:t>11.6pH</a:t>
            </a:r>
          </a:p>
          <a:p>
            <a:r>
              <a:rPr lang="ko-KR" altLang="en-US">
                <a:solidFill>
                  <a:srgbClr val="222222"/>
                </a:solidFill>
                <a:latin typeface="Apple SD Gothic Neo"/>
              </a:rPr>
              <a:t>탄산칼륨 </a:t>
            </a:r>
            <a:r>
              <a:rPr lang="en-US" altLang="ko-KR">
                <a:solidFill>
                  <a:srgbClr val="FF0000"/>
                </a:solidFill>
                <a:latin typeface="Apple SD Gothic Neo"/>
              </a:rPr>
              <a:t>: </a:t>
            </a:r>
            <a:r>
              <a:rPr lang="ko-KR" altLang="en-US" b="1">
                <a:solidFill>
                  <a:srgbClr val="FF0000"/>
                </a:solidFill>
                <a:latin typeface="Apple SD Gothic Neo"/>
              </a:rPr>
              <a:t>물</a:t>
            </a:r>
            <a:r>
              <a:rPr lang="ko-KR" altLang="en-US">
                <a:solidFill>
                  <a:srgbClr val="FF0000"/>
                </a:solidFill>
                <a:latin typeface="Apple SD Gothic Neo"/>
              </a:rPr>
              <a:t>에 대한 </a:t>
            </a:r>
            <a:r>
              <a:rPr lang="ko-KR" altLang="en-US" b="1">
                <a:solidFill>
                  <a:srgbClr val="FF0000"/>
                </a:solidFill>
                <a:latin typeface="Apple SD Gothic Neo"/>
              </a:rPr>
              <a:t>용해도</a:t>
            </a:r>
            <a:r>
              <a:rPr lang="ko-KR" altLang="en-US">
                <a:solidFill>
                  <a:srgbClr val="FF0000"/>
                </a:solidFill>
                <a:latin typeface="Apple SD Gothic Neo"/>
              </a:rPr>
              <a:t> </a:t>
            </a:r>
            <a:r>
              <a:rPr lang="en-US" altLang="ko-KR">
                <a:solidFill>
                  <a:srgbClr val="FF0000"/>
                </a:solidFill>
                <a:latin typeface="Apple SD Gothic Neo"/>
              </a:rPr>
              <a:t>113.5g/100g(25℃</a:t>
            </a:r>
            <a:endParaRPr lang="ko-KR" altLang="en-US">
              <a:solidFill>
                <a:srgbClr val="FF0000"/>
              </a:solidFill>
            </a:endParaRPr>
          </a:p>
          <a:p>
            <a:endParaRPr lang="ko-KR" altLang="en-US"/>
          </a:p>
          <a:p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E5E517-85D2-4AD0-ABB2-516D36F912B0}"/>
              </a:ext>
            </a:extLst>
          </p:cNvPr>
          <p:cNvSpPr txBox="1"/>
          <p:nvPr/>
        </p:nvSpPr>
        <p:spPr>
          <a:xfrm>
            <a:off x="2892150" y="3009854"/>
            <a:ext cx="320384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중탄산칼륨 </a:t>
            </a:r>
            <a:r>
              <a:rPr lang="en-US" altLang="ko-KR"/>
              <a:t>(KHCO</a:t>
            </a:r>
            <a:r>
              <a:rPr lang="en-US" altLang="ko-KR" baseline="-25000"/>
              <a:t>3</a:t>
            </a:r>
            <a:r>
              <a:rPr lang="ko-KR" altLang="en-US"/>
              <a:t> </a:t>
            </a:r>
            <a:r>
              <a:rPr lang="en-US" altLang="ko-KR"/>
              <a:t>)</a:t>
            </a:r>
          </a:p>
          <a:p>
            <a:r>
              <a:rPr lang="ko-KR" altLang="en-US">
                <a:solidFill>
                  <a:srgbClr val="222222"/>
                </a:solidFill>
                <a:latin typeface="Apple SD Gothic Neo"/>
              </a:rPr>
              <a:t>탄산수소칼륨 </a:t>
            </a:r>
            <a:r>
              <a:rPr lang="en-US" altLang="ko-KR">
                <a:solidFill>
                  <a:srgbClr val="222222"/>
                </a:solidFill>
                <a:latin typeface="Apple SD Gothic Neo"/>
              </a:rPr>
              <a:t>:</a:t>
            </a:r>
            <a:r>
              <a:rPr lang="en-US" altLang="ko-KR">
                <a:solidFill>
                  <a:srgbClr val="FF0000"/>
                </a:solidFill>
                <a:latin typeface="Apple SD Gothic Neo"/>
              </a:rPr>
              <a:t>22.4%(</a:t>
            </a:r>
            <a:r>
              <a:rPr lang="nn-NO" altLang="ko-KR">
                <a:solidFill>
                  <a:srgbClr val="FF0000"/>
                </a:solidFill>
              </a:rPr>
              <a:t>22.4 g / 100 mL (20 ° C</a:t>
            </a:r>
            <a:r>
              <a:rPr lang="nn-NO" altLang="ko-KR"/>
              <a:t>)</a:t>
            </a:r>
            <a:r>
              <a:rPr lang="en-US" altLang="ko-KR">
                <a:solidFill>
                  <a:srgbClr val="222222"/>
                </a:solidFill>
                <a:latin typeface="Apple SD Gothic Neo"/>
              </a:rPr>
              <a:t>)</a:t>
            </a:r>
          </a:p>
          <a:p>
            <a:pPr fontAlgn="t"/>
            <a:r>
              <a:rPr lang="ko-KR" altLang="ko-KR">
                <a:hlinkClick r:id="rId3"/>
              </a:rPr>
              <a:t>산성도</a:t>
            </a:r>
            <a:r>
              <a:rPr lang="en-US" altLang="ko-KR"/>
              <a:t>(p</a:t>
            </a:r>
            <a:r>
              <a:rPr lang="en-US" altLang="ko-KR" i="1"/>
              <a:t>K</a:t>
            </a:r>
            <a:r>
              <a:rPr lang="en-US" altLang="ko-KR" baseline="-25000"/>
              <a:t>a</a:t>
            </a:r>
            <a:r>
              <a:rPr lang="en-US" altLang="ko-KR"/>
              <a:t>)</a:t>
            </a:r>
            <a:endParaRPr lang="ko-KR" altLang="ko-KR"/>
          </a:p>
          <a:p>
            <a:pPr fontAlgn="t"/>
            <a:r>
              <a:rPr lang="en-US" altLang="ko-KR"/>
              <a:t>10.3</a:t>
            </a:r>
            <a:endParaRPr lang="ko-KR" altLang="ko-KR"/>
          </a:p>
          <a:p>
            <a:pPr fontAlgn="t"/>
            <a:r>
              <a:rPr lang="ko-KR" altLang="ko-KR">
                <a:hlinkClick r:id="rId3"/>
              </a:rPr>
              <a:t>염기성도</a:t>
            </a:r>
            <a:r>
              <a:rPr lang="en-US" altLang="ko-KR"/>
              <a:t>(p</a:t>
            </a:r>
            <a:r>
              <a:rPr lang="en-US" altLang="ko-KR" i="1"/>
              <a:t>K</a:t>
            </a:r>
            <a:r>
              <a:rPr lang="en-US" altLang="ko-KR" baseline="-25000"/>
              <a:t>b</a:t>
            </a:r>
            <a:r>
              <a:rPr lang="en-US" altLang="ko-KR"/>
              <a:t>)</a:t>
            </a:r>
            <a:endParaRPr lang="ko-KR" altLang="ko-KR"/>
          </a:p>
          <a:p>
            <a:pPr fontAlgn="t"/>
            <a:r>
              <a:rPr lang="en-US" altLang="ko-KR"/>
              <a:t>3.7</a:t>
            </a:r>
            <a:endParaRPr lang="ko-KR" altLang="ko-KR"/>
          </a:p>
          <a:p>
            <a:endParaRPr lang="en-US" altLang="ko-KR">
              <a:solidFill>
                <a:srgbClr val="222222"/>
              </a:solidFill>
              <a:latin typeface="Apple SD Gothic Neo"/>
            </a:endParaRPr>
          </a:p>
          <a:p>
            <a:endParaRPr lang="ko-KR" altLang="en-US"/>
          </a:p>
        </p:txBody>
      </p:sp>
      <p:pic>
        <p:nvPicPr>
          <p:cNvPr id="2052" name="Picture 4" descr="Potassium bicarbonate">
            <a:extLst>
              <a:ext uri="{FF2B5EF4-FFF2-40B4-BE49-F238E27FC236}">
                <a16:creationId xmlns:a16="http://schemas.microsoft.com/office/drawing/2014/main" id="{F5A68AB0-39DC-4C62-88F2-3D702EA4C7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651" y="3165130"/>
            <a:ext cx="2095500" cy="1152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21BFD24-3527-4CCB-B25C-EE01CFDFC165}"/>
              </a:ext>
            </a:extLst>
          </p:cNvPr>
          <p:cNvSpPr txBox="1"/>
          <p:nvPr/>
        </p:nvSpPr>
        <p:spPr>
          <a:xfrm>
            <a:off x="365331" y="1140206"/>
            <a:ext cx="32435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/>
              <a:t>소화관련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CCEA0D3-1A14-4841-AA6A-9F745A46B0EC}"/>
              </a:ext>
            </a:extLst>
          </p:cNvPr>
          <p:cNvSpPr txBox="1"/>
          <p:nvPr/>
        </p:nvSpPr>
        <p:spPr>
          <a:xfrm>
            <a:off x="5903882" y="1120437"/>
            <a:ext cx="32435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/>
              <a:t>산도 조절제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BADC9249-B367-4CEB-9FCD-5CCC6EE62D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0211" y="1661240"/>
            <a:ext cx="2600325" cy="116205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3481399-A539-4CBA-A4C4-0FB03D7C2115}"/>
              </a:ext>
            </a:extLst>
          </p:cNvPr>
          <p:cNvSpPr txBox="1"/>
          <p:nvPr/>
        </p:nvSpPr>
        <p:spPr>
          <a:xfrm>
            <a:off x="8872227" y="1340736"/>
            <a:ext cx="295444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시트르산</a:t>
            </a:r>
            <a:r>
              <a:rPr lang="en-US" altLang="ko-KR"/>
              <a:t>(Citric acid - C</a:t>
            </a:r>
            <a:r>
              <a:rPr lang="en-US" altLang="ko-KR" baseline="-25000"/>
              <a:t>3</a:t>
            </a:r>
            <a:r>
              <a:rPr lang="en-US" altLang="ko-KR"/>
              <a:t>H</a:t>
            </a:r>
            <a:r>
              <a:rPr lang="en-US" altLang="ko-KR" baseline="-25000"/>
              <a:t>5</a:t>
            </a:r>
            <a:r>
              <a:rPr lang="en-US" altLang="ko-KR"/>
              <a:t>O(COO)</a:t>
            </a:r>
            <a:r>
              <a:rPr lang="en-US" altLang="ko-KR" baseline="-25000"/>
              <a:t>3</a:t>
            </a:r>
            <a:r>
              <a:rPr lang="en-US" altLang="ko-KR" baseline="30000"/>
              <a:t>3- </a:t>
            </a:r>
            <a:r>
              <a:rPr lang="en-US" altLang="ko-KR"/>
              <a:t>)</a:t>
            </a:r>
          </a:p>
          <a:p>
            <a:r>
              <a:rPr lang="en-US" altLang="ko-KR">
                <a:solidFill>
                  <a:srgbClr val="002060"/>
                </a:solidFill>
              </a:rPr>
              <a:t>175 °</a:t>
            </a:r>
            <a:r>
              <a:rPr lang="ko-KR" altLang="en-US">
                <a:solidFill>
                  <a:srgbClr val="002060"/>
                </a:solidFill>
              </a:rPr>
              <a:t>이상에서 </a:t>
            </a:r>
            <a:r>
              <a:rPr lang="en-US" altLang="ko-KR">
                <a:solidFill>
                  <a:srgbClr val="002060"/>
                </a:solidFill>
              </a:rPr>
              <a:t>CO</a:t>
            </a:r>
            <a:r>
              <a:rPr lang="en-US" altLang="ko-KR" baseline="-25000">
                <a:solidFill>
                  <a:srgbClr val="002060"/>
                </a:solidFill>
              </a:rPr>
              <a:t>2 </a:t>
            </a:r>
            <a:r>
              <a:rPr lang="ko-KR" altLang="en-US">
                <a:solidFill>
                  <a:srgbClr val="002060"/>
                </a:solidFill>
              </a:rPr>
              <a:t>방출하면서 분해 </a:t>
            </a:r>
            <a:r>
              <a:rPr lang="en-US" altLang="ko-KR">
                <a:solidFill>
                  <a:srgbClr val="002060"/>
                </a:solidFill>
                <a:sym typeface="Wingdings" panose="05000000000000000000" pitchFamily="2" charset="2"/>
              </a:rPr>
              <a:t> </a:t>
            </a:r>
            <a:r>
              <a:rPr lang="ko-KR" altLang="en-US">
                <a:solidFill>
                  <a:srgbClr val="002060"/>
                </a:solidFill>
                <a:sym typeface="Wingdings" panose="05000000000000000000" pitchFamily="2" charset="2"/>
              </a:rPr>
              <a:t>소화능력 미미하게 존재</a:t>
            </a:r>
            <a:endParaRPr lang="en-US" altLang="ko-KR">
              <a:solidFill>
                <a:srgbClr val="002060"/>
              </a:solidFill>
              <a:sym typeface="Wingdings" panose="05000000000000000000" pitchFamily="2" charset="2"/>
            </a:endParaRPr>
          </a:p>
          <a:p>
            <a:endParaRPr lang="en-US" altLang="ko-KR">
              <a:solidFill>
                <a:srgbClr val="FF0000"/>
              </a:solidFill>
            </a:endParaRPr>
          </a:p>
          <a:p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A38BC1D-44FA-421D-91B2-19EA779F7992}"/>
              </a:ext>
            </a:extLst>
          </p:cNvPr>
          <p:cNvSpPr txBox="1"/>
          <p:nvPr/>
        </p:nvSpPr>
        <p:spPr>
          <a:xfrm>
            <a:off x="6721631" y="2940665"/>
            <a:ext cx="48515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rgbClr val="FF0000"/>
                </a:solidFill>
                <a:sym typeface="Wingdings" panose="05000000000000000000" pitchFamily="2" charset="2"/>
              </a:rPr>
              <a:t></a:t>
            </a:r>
            <a:r>
              <a:rPr lang="ko-KR" altLang="en-US">
                <a:solidFill>
                  <a:srgbClr val="FF0000"/>
                </a:solidFill>
              </a:rPr>
              <a:t>소화재에 넣는 용도 </a:t>
            </a:r>
            <a:r>
              <a:rPr lang="en-US" altLang="ko-KR">
                <a:solidFill>
                  <a:srgbClr val="FF0000"/>
                </a:solidFill>
              </a:rPr>
              <a:t>: </a:t>
            </a:r>
            <a:r>
              <a:rPr lang="ko-KR" altLang="en-US">
                <a:solidFill>
                  <a:srgbClr val="FF0000"/>
                </a:solidFill>
              </a:rPr>
              <a:t>용액의 전체</a:t>
            </a:r>
            <a:r>
              <a:rPr lang="en-US" altLang="ko-KR">
                <a:solidFill>
                  <a:srgbClr val="FF0000"/>
                </a:solidFill>
              </a:rPr>
              <a:t>pH</a:t>
            </a:r>
            <a:r>
              <a:rPr lang="ko-KR" altLang="en-US">
                <a:solidFill>
                  <a:srgbClr val="FF0000"/>
                </a:solidFill>
              </a:rPr>
              <a:t>를 중성</a:t>
            </a:r>
            <a:r>
              <a:rPr lang="en-US" altLang="ko-KR">
                <a:solidFill>
                  <a:srgbClr val="FF0000"/>
                </a:solidFill>
              </a:rPr>
              <a:t>(7~8)</a:t>
            </a:r>
            <a:r>
              <a:rPr lang="ko-KR" altLang="en-US">
                <a:solidFill>
                  <a:srgbClr val="FF0000"/>
                </a:solidFill>
              </a:rPr>
              <a:t>으로</a:t>
            </a:r>
            <a:r>
              <a:rPr lang="en-US" altLang="ko-KR">
                <a:solidFill>
                  <a:srgbClr val="FF0000"/>
                </a:solidFill>
              </a:rPr>
              <a:t> </a:t>
            </a:r>
            <a:r>
              <a:rPr lang="ko-KR" altLang="en-US">
                <a:solidFill>
                  <a:srgbClr val="FF0000"/>
                </a:solidFill>
              </a:rPr>
              <a:t>맞추기 위해서</a:t>
            </a:r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65E1B8BE-8D78-4E95-9C56-A9BEC3F850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9916" y="3512580"/>
            <a:ext cx="2848202" cy="2918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원형: 비어 있음 12">
            <a:extLst>
              <a:ext uri="{FF2B5EF4-FFF2-40B4-BE49-F238E27FC236}">
                <a16:creationId xmlns:a16="http://schemas.microsoft.com/office/drawing/2014/main" id="{B7AE8B1A-1F99-4287-976A-69B9FAA05BF1}"/>
              </a:ext>
            </a:extLst>
          </p:cNvPr>
          <p:cNvSpPr/>
          <p:nvPr/>
        </p:nvSpPr>
        <p:spPr>
          <a:xfrm>
            <a:off x="10107280" y="4130266"/>
            <a:ext cx="1123378" cy="2301133"/>
          </a:xfrm>
          <a:prstGeom prst="donut">
            <a:avLst>
              <a:gd name="adj" fmla="val 577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06769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9C49159D-71CB-4E01-9A58-26D51E327D2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/>
              <a:t>탄산칼륨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9F1FA0-E403-401F-9885-0C5C75BF5F60}"/>
              </a:ext>
            </a:extLst>
          </p:cNvPr>
          <p:cNvSpPr txBox="1"/>
          <p:nvPr/>
        </p:nvSpPr>
        <p:spPr>
          <a:xfrm>
            <a:off x="822386" y="1230066"/>
            <a:ext cx="18460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/>
              <a:t>K</a:t>
            </a:r>
            <a:r>
              <a:rPr lang="en-US" altLang="ko-KR" sz="4000" baseline="-25000"/>
              <a:t>2</a:t>
            </a:r>
            <a:r>
              <a:rPr lang="en-US" altLang="ko-KR" sz="4000"/>
              <a:t>CO</a:t>
            </a:r>
            <a:r>
              <a:rPr lang="en-US" altLang="ko-KR" sz="4000" baseline="-25000"/>
              <a:t>3</a:t>
            </a:r>
            <a:r>
              <a:rPr lang="en-US" altLang="ko-KR" baseline="-25000"/>
              <a:t>          </a:t>
            </a:r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6C0E7D-0142-48D0-BE4D-3591318966A8}"/>
              </a:ext>
            </a:extLst>
          </p:cNvPr>
          <p:cNvSpPr txBox="1"/>
          <p:nvPr/>
        </p:nvSpPr>
        <p:spPr>
          <a:xfrm>
            <a:off x="2477221" y="1230066"/>
            <a:ext cx="34678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/>
              <a:t>+ H2O</a:t>
            </a:r>
            <a:endParaRPr lang="ko-KR" altLang="en-US" sz="4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2BA4B5-EB17-4329-81AE-C8744AB66040}"/>
              </a:ext>
            </a:extLst>
          </p:cNvPr>
          <p:cNvSpPr txBox="1"/>
          <p:nvPr/>
        </p:nvSpPr>
        <p:spPr>
          <a:xfrm>
            <a:off x="4763221" y="1230066"/>
            <a:ext cx="23636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/>
              <a:t>KOH</a:t>
            </a:r>
            <a:endParaRPr lang="ko-KR" altLang="en-US" sz="40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8D0FF-E0C6-4CCE-9E21-7890237B33A1}"/>
              </a:ext>
            </a:extLst>
          </p:cNvPr>
          <p:cNvSpPr txBox="1"/>
          <p:nvPr/>
        </p:nvSpPr>
        <p:spPr>
          <a:xfrm>
            <a:off x="4074292" y="1230066"/>
            <a:ext cx="40716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>
                <a:sym typeface="Wingdings" panose="05000000000000000000" pitchFamily="2" charset="2"/>
              </a:rPr>
              <a:t></a:t>
            </a:r>
            <a:endParaRPr lang="ko-KR" altLang="en-US" sz="400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348508A-DE50-4285-B12E-5CE18547EB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630" y="1937952"/>
            <a:ext cx="6512476" cy="290421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764B11C-FD50-4001-B051-B990133FF4B2}"/>
              </a:ext>
            </a:extLst>
          </p:cNvPr>
          <p:cNvSpPr txBox="1"/>
          <p:nvPr/>
        </p:nvSpPr>
        <p:spPr>
          <a:xfrm>
            <a:off x="7350894" y="1437793"/>
            <a:ext cx="46320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/>
              <a:t>탄산칼륨이 물과 만나면 수산화 칼륨 생성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B78A50-9C9A-46E8-907D-56B951330353}"/>
              </a:ext>
            </a:extLst>
          </p:cNvPr>
          <p:cNvSpPr txBox="1"/>
          <p:nvPr/>
        </p:nvSpPr>
        <p:spPr>
          <a:xfrm>
            <a:off x="7889901" y="2976676"/>
            <a:ext cx="35540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/>
              <a:t>수산화 칼륨과 지방산이 만나면 비누화 반응 생성 </a:t>
            </a:r>
            <a:r>
              <a:rPr lang="en-US" altLang="ko-KR" sz="2400" b="1">
                <a:sym typeface="Wingdings" panose="05000000000000000000" pitchFamily="2" charset="2"/>
              </a:rPr>
              <a:t> </a:t>
            </a:r>
            <a:r>
              <a:rPr lang="ko-KR" altLang="en-US" sz="2400" b="1">
                <a:sym typeface="Wingdings" panose="05000000000000000000" pitchFamily="2" charset="2"/>
              </a:rPr>
              <a:t>질식 효과</a:t>
            </a:r>
            <a:endParaRPr lang="ko-KR" altLang="en-US" sz="2400" b="1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059EC4E-A761-4F65-81D5-CB46CAD347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9901" y="4231582"/>
            <a:ext cx="2197964" cy="2082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0390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1B0448CA-A68C-4F05-A684-A87CEEE6BC2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-2883277" y="257366"/>
            <a:ext cx="11573197" cy="724247"/>
          </a:xfrm>
        </p:spPr>
        <p:txBody>
          <a:bodyPr/>
          <a:lstStyle/>
          <a:p>
            <a:r>
              <a:rPr lang="ko-KR" altLang="en-US"/>
              <a:t>계면 활성제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6F9B67-42FD-42DF-A5E9-5C5207DF3C74}"/>
              </a:ext>
            </a:extLst>
          </p:cNvPr>
          <p:cNvSpPr txBox="1"/>
          <p:nvPr/>
        </p:nvSpPr>
        <p:spPr>
          <a:xfrm>
            <a:off x="1212677" y="3585501"/>
            <a:ext cx="44558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코코 베타인</a:t>
            </a:r>
            <a:r>
              <a:rPr lang="en-US" altLang="ko-KR"/>
              <a:t>(</a:t>
            </a:r>
            <a:r>
              <a:rPr lang="en-US" altLang="ko-KR">
                <a:hlinkClick r:id="rId2"/>
              </a:rPr>
              <a:t>http://sujaenara.com</a:t>
            </a:r>
            <a:r>
              <a:rPr lang="en-US" altLang="ko-KR"/>
              <a:t>)</a:t>
            </a:r>
          </a:p>
          <a:p>
            <a:r>
              <a:rPr lang="ko-KR" altLang="en-US"/>
              <a:t>라우라미도프로필베타인</a:t>
            </a:r>
            <a:endParaRPr lang="en-US" altLang="ko-KR"/>
          </a:p>
          <a:p>
            <a:r>
              <a:rPr lang="ko-KR" altLang="en-US"/>
              <a:t>양이온성 </a:t>
            </a:r>
            <a:r>
              <a:rPr lang="en-US" altLang="ko-KR"/>
              <a:t>‘</a:t>
            </a:r>
            <a:r>
              <a:rPr lang="ko-KR" altLang="en-US">
                <a:solidFill>
                  <a:srgbClr val="FF0000"/>
                </a:solidFill>
              </a:rPr>
              <a:t>천연</a:t>
            </a:r>
            <a:r>
              <a:rPr lang="en-US" altLang="ko-KR"/>
              <a:t>’</a:t>
            </a:r>
            <a:r>
              <a:rPr lang="ko-KR" altLang="en-US"/>
              <a:t> 계면 활성제</a:t>
            </a:r>
            <a:endParaRPr lang="en-US" altLang="ko-KR"/>
          </a:p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5DB1714-4FE6-4EEE-B875-E50CA3B6AE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2677" y="981613"/>
            <a:ext cx="1690645" cy="2447387"/>
          </a:xfrm>
          <a:prstGeom prst="rect">
            <a:avLst/>
          </a:prstGeom>
        </p:spPr>
      </p:pic>
      <p:pic>
        <p:nvPicPr>
          <p:cNvPr id="3074" name="Picture 2" descr="라우라미도프로필베타인">
            <a:extLst>
              <a:ext uri="{FF2B5EF4-FFF2-40B4-BE49-F238E27FC236}">
                <a16:creationId xmlns:a16="http://schemas.microsoft.com/office/drawing/2014/main" id="{4703AB08-067A-4BF6-90CE-2A17EB7CB2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475" y="4552987"/>
            <a:ext cx="4108868" cy="839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231CE55-62DF-44D4-9600-7CC7731486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8563" y="257366"/>
            <a:ext cx="6336773" cy="6126714"/>
          </a:xfrm>
          <a:prstGeom prst="rect">
            <a:avLst/>
          </a:prstGeom>
        </p:spPr>
      </p:pic>
      <p:sp>
        <p:nvSpPr>
          <p:cNvPr id="7" name="액자 6">
            <a:extLst>
              <a:ext uri="{FF2B5EF4-FFF2-40B4-BE49-F238E27FC236}">
                <a16:creationId xmlns:a16="http://schemas.microsoft.com/office/drawing/2014/main" id="{448ACDA7-010B-48BE-B756-55D9E6FE756F}"/>
              </a:ext>
            </a:extLst>
          </p:cNvPr>
          <p:cNvSpPr/>
          <p:nvPr/>
        </p:nvSpPr>
        <p:spPr>
          <a:xfrm>
            <a:off x="10491944" y="2305049"/>
            <a:ext cx="691554" cy="781051"/>
          </a:xfrm>
          <a:prstGeom prst="frame">
            <a:avLst>
              <a:gd name="adj1" fmla="val 3488"/>
            </a:avLst>
          </a:prstGeom>
          <a:solidFill>
            <a:srgbClr val="FF000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액자 8">
            <a:extLst>
              <a:ext uri="{FF2B5EF4-FFF2-40B4-BE49-F238E27FC236}">
                <a16:creationId xmlns:a16="http://schemas.microsoft.com/office/drawing/2014/main" id="{F21A71E0-EE20-40A2-B54A-9F8F382507F7}"/>
              </a:ext>
            </a:extLst>
          </p:cNvPr>
          <p:cNvSpPr/>
          <p:nvPr/>
        </p:nvSpPr>
        <p:spPr>
          <a:xfrm>
            <a:off x="6720207" y="2538698"/>
            <a:ext cx="1349927" cy="214027"/>
          </a:xfrm>
          <a:prstGeom prst="frame">
            <a:avLst>
              <a:gd name="adj1" fmla="val 10253"/>
            </a:avLst>
          </a:prstGeom>
          <a:solidFill>
            <a:srgbClr val="FF000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액자 9">
            <a:extLst>
              <a:ext uri="{FF2B5EF4-FFF2-40B4-BE49-F238E27FC236}">
                <a16:creationId xmlns:a16="http://schemas.microsoft.com/office/drawing/2014/main" id="{388B1D5B-697C-49A2-B1F9-1F1528602544}"/>
              </a:ext>
            </a:extLst>
          </p:cNvPr>
          <p:cNvSpPr/>
          <p:nvPr/>
        </p:nvSpPr>
        <p:spPr>
          <a:xfrm>
            <a:off x="8760631" y="805227"/>
            <a:ext cx="2623818" cy="951962"/>
          </a:xfrm>
          <a:prstGeom prst="frame">
            <a:avLst>
              <a:gd name="adj1" fmla="val 4250"/>
            </a:avLst>
          </a:prstGeom>
          <a:solidFill>
            <a:srgbClr val="FF000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액자 11">
            <a:extLst>
              <a:ext uri="{FF2B5EF4-FFF2-40B4-BE49-F238E27FC236}">
                <a16:creationId xmlns:a16="http://schemas.microsoft.com/office/drawing/2014/main" id="{96D1B40F-29B5-48E4-8FD7-0BE97FFCD475}"/>
              </a:ext>
            </a:extLst>
          </p:cNvPr>
          <p:cNvSpPr/>
          <p:nvPr/>
        </p:nvSpPr>
        <p:spPr>
          <a:xfrm>
            <a:off x="6720206" y="4105276"/>
            <a:ext cx="2623818" cy="214027"/>
          </a:xfrm>
          <a:prstGeom prst="frame">
            <a:avLst>
              <a:gd name="adj1" fmla="val 10253"/>
            </a:avLst>
          </a:prstGeom>
          <a:solidFill>
            <a:srgbClr val="FF000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44454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1B0448CA-A68C-4F05-A684-A87CEEE6BC2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9401" y="159756"/>
            <a:ext cx="11573197" cy="724247"/>
          </a:xfrm>
        </p:spPr>
        <p:txBody>
          <a:bodyPr/>
          <a:lstStyle/>
          <a:p>
            <a:r>
              <a:rPr lang="ko-KR" altLang="en-US"/>
              <a:t>에틸렌 글리콜 쓰는 이유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9AE02F8-638C-4C52-A215-4758BF17C1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487232"/>
            <a:ext cx="4768812" cy="338222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D545CCC-27D3-46A2-91CB-E8F11FDB86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038" y="1029364"/>
            <a:ext cx="5153025" cy="4562475"/>
          </a:xfrm>
          <a:prstGeom prst="rect">
            <a:avLst/>
          </a:prstGeom>
        </p:spPr>
      </p:pic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E0C20233-B0EE-4B3A-B8DF-F3696EFBCF04}"/>
              </a:ext>
            </a:extLst>
          </p:cNvPr>
          <p:cNvSpPr/>
          <p:nvPr/>
        </p:nvSpPr>
        <p:spPr>
          <a:xfrm>
            <a:off x="2622447" y="5811903"/>
            <a:ext cx="1490133" cy="440267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7C6EFD-1DE6-4D2A-8962-CCEAC083CA37}"/>
              </a:ext>
            </a:extLst>
          </p:cNvPr>
          <p:cNvSpPr txBox="1"/>
          <p:nvPr/>
        </p:nvSpPr>
        <p:spPr>
          <a:xfrm>
            <a:off x="4221194" y="5859825"/>
            <a:ext cx="5633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/>
              <a:t>PG</a:t>
            </a:r>
            <a:r>
              <a:rPr lang="ko-KR" altLang="en-US" sz="2400" b="1"/>
              <a:t>보다 </a:t>
            </a:r>
            <a:r>
              <a:rPr lang="en-US" altLang="ko-KR" sz="2400" b="1"/>
              <a:t>EG</a:t>
            </a:r>
            <a:r>
              <a:rPr lang="ko-KR" altLang="en-US" sz="2400" b="1"/>
              <a:t>가 어는점 내림에 효과적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5F34E8-5DE5-4E7F-BC92-3BF4D3158838}"/>
              </a:ext>
            </a:extLst>
          </p:cNvPr>
          <p:cNvSpPr txBox="1"/>
          <p:nvPr/>
        </p:nvSpPr>
        <p:spPr>
          <a:xfrm>
            <a:off x="469038" y="5499816"/>
            <a:ext cx="2898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www.amisol.com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89386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E169CC-7B59-401B-B879-A76FCE16CF7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1-2 </a:t>
            </a:r>
            <a:r>
              <a:rPr lang="ko-KR" altLang="en-US" dirty="0"/>
              <a:t>실험</a:t>
            </a:r>
          </a:p>
        </p:txBody>
      </p:sp>
    </p:spTree>
    <p:extLst>
      <p:ext uri="{BB962C8B-B14F-4D97-AF65-F5344CB8AC3E}">
        <p14:creationId xmlns:p14="http://schemas.microsoft.com/office/powerpoint/2010/main" val="19152048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C4F67966-3461-4F5C-9BD8-C56D3A8BC9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1000" y="503144"/>
            <a:ext cx="11573197" cy="724247"/>
          </a:xfrm>
        </p:spPr>
        <p:txBody>
          <a:bodyPr/>
          <a:lstStyle/>
          <a:p>
            <a:r>
              <a:rPr lang="ko-KR" altLang="en-US"/>
              <a:t>표면장력 칼리브레이션</a:t>
            </a:r>
          </a:p>
        </p:txBody>
      </p:sp>
      <p:graphicFrame>
        <p:nvGraphicFramePr>
          <p:cNvPr id="3" name="차트 2">
            <a:extLst>
              <a:ext uri="{FF2B5EF4-FFF2-40B4-BE49-F238E27FC236}">
                <a16:creationId xmlns:a16="http://schemas.microsoft.com/office/drawing/2014/main" id="{D15E4F76-DD06-4FC2-BFFB-AA78A2654E81}"/>
              </a:ext>
            </a:extLst>
          </p:cNvPr>
          <p:cNvGraphicFramePr>
            <a:graphicFrameLocks/>
          </p:cNvGraphicFramePr>
          <p:nvPr/>
        </p:nvGraphicFramePr>
        <p:xfrm>
          <a:off x="0" y="1039114"/>
          <a:ext cx="6619336" cy="39983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2" name="표 12">
            <a:extLst>
              <a:ext uri="{FF2B5EF4-FFF2-40B4-BE49-F238E27FC236}">
                <a16:creationId xmlns:a16="http://schemas.microsoft.com/office/drawing/2014/main" id="{DD6D212D-32D4-4D6F-AF57-BD4289C254E2}"/>
              </a:ext>
            </a:extLst>
          </p:cNvPr>
          <p:cNvGraphicFramePr>
            <a:graphicFrameLocks noGrp="1"/>
          </p:cNvGraphicFramePr>
          <p:nvPr/>
        </p:nvGraphicFramePr>
        <p:xfrm>
          <a:off x="6429557" y="1559275"/>
          <a:ext cx="5762443" cy="29580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0611">
                  <a:extLst>
                    <a:ext uri="{9D8B030D-6E8A-4147-A177-3AD203B41FA5}">
                      <a16:colId xmlns:a16="http://schemas.microsoft.com/office/drawing/2014/main" val="1620386718"/>
                    </a:ext>
                  </a:extLst>
                </a:gridCol>
                <a:gridCol w="966268">
                  <a:extLst>
                    <a:ext uri="{9D8B030D-6E8A-4147-A177-3AD203B41FA5}">
                      <a16:colId xmlns:a16="http://schemas.microsoft.com/office/drawing/2014/main" val="1982921701"/>
                    </a:ext>
                  </a:extLst>
                </a:gridCol>
                <a:gridCol w="1044654">
                  <a:extLst>
                    <a:ext uri="{9D8B030D-6E8A-4147-A177-3AD203B41FA5}">
                      <a16:colId xmlns:a16="http://schemas.microsoft.com/office/drawing/2014/main" val="4206968704"/>
                    </a:ext>
                  </a:extLst>
                </a:gridCol>
                <a:gridCol w="2310910">
                  <a:extLst>
                    <a:ext uri="{9D8B030D-6E8A-4147-A177-3AD203B41FA5}">
                      <a16:colId xmlns:a16="http://schemas.microsoft.com/office/drawing/2014/main" val="3245187450"/>
                    </a:ext>
                  </a:extLst>
                </a:gridCol>
              </a:tblGrid>
              <a:tr h="4184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에탄올 농도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측정값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이론값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이론값</a:t>
                      </a:r>
                      <a:r>
                        <a:rPr lang="en-US" altLang="ko-KR"/>
                        <a:t>/</a:t>
                      </a:r>
                      <a:r>
                        <a:rPr lang="ko-KR" altLang="en-US"/>
                        <a:t>측정값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1899335"/>
                  </a:ext>
                </a:extLst>
              </a:tr>
              <a:tr h="44714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62.46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75.92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/>
                        <a:t>1.22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103548"/>
                  </a:ext>
                </a:extLst>
              </a:tr>
              <a:tr h="41848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23.85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53.81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2.26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4409040"/>
                  </a:ext>
                </a:extLst>
              </a:tr>
              <a:tr h="41848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19.41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33.68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1.74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45486801"/>
                  </a:ext>
                </a:extLst>
              </a:tr>
              <a:tr h="41848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18.46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25.19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1.36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87707130"/>
                  </a:ext>
                </a:extLst>
              </a:tr>
              <a:tr h="41848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17.26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23.14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1.34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87264574"/>
                  </a:ext>
                </a:extLst>
              </a:tr>
              <a:tr h="41848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95%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22.86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1.47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6658732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851700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C4F67966-3461-4F5C-9BD8-C56D3A8BC9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sz="2800" b="1"/>
              <a:t>물 </a:t>
            </a:r>
            <a:r>
              <a:rPr lang="en-US" altLang="ko-KR" sz="2800" b="1"/>
              <a:t>10ml </a:t>
            </a:r>
            <a:r>
              <a:rPr lang="ko-KR" altLang="en-US" sz="2800" b="1"/>
              <a:t>탄산칼륨 </a:t>
            </a:r>
            <a:r>
              <a:rPr lang="en-US" altLang="ko-KR" sz="2800" b="1"/>
              <a:t>3g </a:t>
            </a:r>
            <a:r>
              <a:rPr lang="ko-KR" altLang="en-US" sz="2800" b="1"/>
              <a:t>중탄산 칼륨 </a:t>
            </a:r>
            <a:r>
              <a:rPr lang="en-US" altLang="ko-KR" sz="2800" b="1"/>
              <a:t>2g +</a:t>
            </a:r>
            <a:r>
              <a:rPr lang="ko-KR" altLang="en-US" sz="2800" b="1"/>
              <a:t>요소</a:t>
            </a:r>
            <a:r>
              <a:rPr lang="en-US" altLang="ko-KR" sz="2800" b="1"/>
              <a:t>0.6g</a:t>
            </a:r>
            <a:r>
              <a:rPr lang="ko-KR" altLang="en-US" sz="2800" b="1"/>
              <a:t> </a:t>
            </a:r>
            <a:r>
              <a:rPr lang="en-US" altLang="ko-KR" sz="2800" b="1"/>
              <a:t>+ </a:t>
            </a:r>
            <a:r>
              <a:rPr lang="ko-KR" altLang="en-US" sz="2800" b="1"/>
              <a:t>일인산 칼륨 </a:t>
            </a:r>
            <a:r>
              <a:rPr lang="en-US" altLang="ko-KR" sz="2800" b="1"/>
              <a:t>1g + </a:t>
            </a:r>
            <a:r>
              <a:rPr lang="ko-KR" altLang="en-US" sz="2800" b="1"/>
              <a:t>코코베타인 </a:t>
            </a:r>
            <a:r>
              <a:rPr lang="en-US" altLang="ko-KR" sz="2800" b="1"/>
              <a:t>2ml + </a:t>
            </a:r>
            <a:r>
              <a:rPr lang="ko-KR" altLang="en-US" sz="2800" b="1"/>
              <a:t>구연산 </a:t>
            </a:r>
            <a:r>
              <a:rPr lang="en-US" altLang="ko-KR" sz="2800" b="1"/>
              <a:t>1.5g + E.G 4ml </a:t>
            </a:r>
            <a:r>
              <a:rPr lang="en-US" altLang="ko-KR" sz="2800" b="1">
                <a:solidFill>
                  <a:srgbClr val="FF0000"/>
                </a:solidFill>
              </a:rPr>
              <a:t>(A)</a:t>
            </a:r>
            <a:r>
              <a:rPr lang="en-US" altLang="ko-KR" sz="2800" b="1"/>
              <a:t>    </a:t>
            </a:r>
            <a:endParaRPr lang="ko-KR" altLang="en-US" sz="2800" b="1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424084B-1A23-430C-895D-38DE3D552B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750" y="1409687"/>
            <a:ext cx="1814870" cy="371403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833D1D8-9534-4060-AB87-5CCF2F3CB9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3346" y="1409688"/>
            <a:ext cx="1622448" cy="371403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C562CF4-B573-46C8-A129-347B44B11C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2744" y="1409687"/>
            <a:ext cx="1617311" cy="37140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463AC81-5EF3-4999-B06A-26F50B277B8F}"/>
              </a:ext>
            </a:extLst>
          </p:cNvPr>
          <p:cNvSpPr txBox="1"/>
          <p:nvPr/>
        </p:nvSpPr>
        <p:spPr>
          <a:xfrm>
            <a:off x="7393167" y="1409687"/>
            <a:ext cx="427097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/>
              <a:t>표면 장력 </a:t>
            </a:r>
            <a:endParaRPr lang="en-US" altLang="ko-KR" sz="3600" b="1"/>
          </a:p>
          <a:p>
            <a:r>
              <a:rPr lang="ko-KR" altLang="en-US" sz="3600" b="1"/>
              <a:t>측정 값 </a:t>
            </a:r>
            <a:r>
              <a:rPr lang="en-US" altLang="ko-KR" sz="3600" b="1"/>
              <a:t>: 0.333g </a:t>
            </a:r>
            <a:r>
              <a:rPr lang="en-US" altLang="ko-KR" sz="3600" b="1">
                <a:sym typeface="Wingdings" panose="05000000000000000000" pitchFamily="2" charset="2"/>
              </a:rPr>
              <a:t></a:t>
            </a:r>
            <a:r>
              <a:rPr lang="ko-KR" altLang="en-US" sz="3600" b="1">
                <a:solidFill>
                  <a:srgbClr val="FF0000"/>
                </a:solidFill>
                <a:sym typeface="Wingdings" panose="05000000000000000000" pitchFamily="2" charset="2"/>
              </a:rPr>
              <a:t>약 </a:t>
            </a:r>
            <a:r>
              <a:rPr lang="en-US" altLang="ko-KR" sz="3600" b="1">
                <a:solidFill>
                  <a:srgbClr val="FF0000"/>
                </a:solidFill>
              </a:rPr>
              <a:t>26 dyn/cm</a:t>
            </a:r>
            <a:r>
              <a:rPr lang="ko-KR" altLang="en-US" sz="3600" b="1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0E83B0-5DF6-468B-881A-CDFD099AE286}"/>
              </a:ext>
            </a:extLst>
          </p:cNvPr>
          <p:cNvSpPr txBox="1"/>
          <p:nvPr/>
        </p:nvSpPr>
        <p:spPr>
          <a:xfrm>
            <a:off x="1330689" y="5288911"/>
            <a:ext cx="42877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rgbClr val="FF0000"/>
                </a:solidFill>
              </a:rPr>
              <a:t>pH</a:t>
            </a:r>
            <a:r>
              <a:rPr lang="ko-KR" altLang="en-US" sz="2800" b="1">
                <a:solidFill>
                  <a:srgbClr val="FF0000"/>
                </a:solidFill>
              </a:rPr>
              <a:t> </a:t>
            </a:r>
            <a:r>
              <a:rPr lang="en-US" altLang="ko-KR" sz="2800" b="1">
                <a:solidFill>
                  <a:srgbClr val="FF0000"/>
                </a:solidFill>
              </a:rPr>
              <a:t>:</a:t>
            </a:r>
            <a:r>
              <a:rPr lang="ko-KR" altLang="en-US" sz="2800" b="1">
                <a:solidFill>
                  <a:srgbClr val="FF0000"/>
                </a:solidFill>
              </a:rPr>
              <a:t> </a:t>
            </a:r>
            <a:r>
              <a:rPr lang="en-US" altLang="ko-KR" sz="2800" b="1">
                <a:solidFill>
                  <a:srgbClr val="FF0000"/>
                </a:solidFill>
              </a:rPr>
              <a:t>7.3~7.8</a:t>
            </a:r>
            <a:endParaRPr lang="ko-KR" altLang="en-US" sz="2800" b="1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9209DDB-242F-4776-9A36-CEA0950AF6C8}"/>
              </a:ext>
            </a:extLst>
          </p:cNvPr>
          <p:cNvSpPr txBox="1"/>
          <p:nvPr/>
        </p:nvSpPr>
        <p:spPr>
          <a:xfrm>
            <a:off x="4915240" y="5232688"/>
            <a:ext cx="293479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>
                <a:solidFill>
                  <a:srgbClr val="FF0000"/>
                </a:solidFill>
              </a:rPr>
              <a:t>침전 발생</a:t>
            </a:r>
            <a:endParaRPr lang="en-US" altLang="ko-KR" sz="2800" b="1">
              <a:solidFill>
                <a:srgbClr val="FF0000"/>
              </a:solidFill>
            </a:endParaRPr>
          </a:p>
          <a:p>
            <a:r>
              <a:rPr lang="ko-KR" altLang="en-US" sz="2800" b="1">
                <a:solidFill>
                  <a:srgbClr val="FF0000"/>
                </a:solidFill>
              </a:rPr>
              <a:t>얼지는 않음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1C091E7-55D0-49A5-B544-A13FC0500F6D}"/>
              </a:ext>
            </a:extLst>
          </p:cNvPr>
          <p:cNvSpPr txBox="1"/>
          <p:nvPr/>
        </p:nvSpPr>
        <p:spPr>
          <a:xfrm>
            <a:off x="7400411" y="4965746"/>
            <a:ext cx="46677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코코 베타인 넣을시 </a:t>
            </a:r>
            <a:r>
              <a:rPr lang="en-US" altLang="ko-KR"/>
              <a:t>50</a:t>
            </a:r>
            <a:r>
              <a:rPr lang="ko-KR" altLang="en-US"/>
              <a:t>도 온도에서 </a:t>
            </a:r>
            <a:r>
              <a:rPr lang="en-US" altLang="ko-KR"/>
              <a:t>stirring </a:t>
            </a:r>
            <a:r>
              <a:rPr lang="ko-KR" altLang="en-US"/>
              <a:t>한 후 식히면 용액이 투명하게 녹음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8227656-A93E-4126-9DF7-A351FA8E8F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60604" y="3164270"/>
            <a:ext cx="1978865" cy="160627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0B7F61D-045D-4D10-8F4A-0C91DF64AA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24458" y="3164013"/>
            <a:ext cx="2272267" cy="1606275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91A8A78E-F957-4C29-BF20-51C4E3C46CE1}"/>
              </a:ext>
            </a:extLst>
          </p:cNvPr>
          <p:cNvSpPr/>
          <p:nvPr/>
        </p:nvSpPr>
        <p:spPr>
          <a:xfrm>
            <a:off x="8998516" y="3771976"/>
            <a:ext cx="4106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sym typeface="Wingdings" panose="05000000000000000000" pitchFamily="2" charset="2"/>
              </a:rPr>
              <a:t></a:t>
            </a:r>
            <a:endParaRPr lang="ko-KR" altLang="en-US"/>
          </a:p>
        </p:txBody>
      </p:sp>
      <p:sp>
        <p:nvSpPr>
          <p:cNvPr id="14" name="원형: 비어 있음 13">
            <a:extLst>
              <a:ext uri="{FF2B5EF4-FFF2-40B4-BE49-F238E27FC236}">
                <a16:creationId xmlns:a16="http://schemas.microsoft.com/office/drawing/2014/main" id="{C148A792-AA41-45DD-9ABB-FB645745EBDD}"/>
              </a:ext>
            </a:extLst>
          </p:cNvPr>
          <p:cNvSpPr/>
          <p:nvPr/>
        </p:nvSpPr>
        <p:spPr>
          <a:xfrm>
            <a:off x="5381702" y="4101420"/>
            <a:ext cx="1173192" cy="1277075"/>
          </a:xfrm>
          <a:prstGeom prst="donut">
            <a:avLst>
              <a:gd name="adj" fmla="val 563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68732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9C49159D-71CB-4E01-9A58-26D51E327D2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/>
              <a:t>비율</a:t>
            </a: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01E47113-C721-49A9-BD12-2FABC41EF285}"/>
              </a:ext>
            </a:extLst>
          </p:cNvPr>
          <p:cNvGraphicFramePr>
            <a:graphicFrameLocks noGrp="1"/>
          </p:cNvGraphicFramePr>
          <p:nvPr/>
        </p:nvGraphicFramePr>
        <p:xfrm>
          <a:off x="323528" y="1839042"/>
          <a:ext cx="5340949" cy="37433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257714">
                  <a:extLst>
                    <a:ext uri="{9D8B030D-6E8A-4147-A177-3AD203B41FA5}">
                      <a16:colId xmlns:a16="http://schemas.microsoft.com/office/drawing/2014/main" val="2305454343"/>
                    </a:ext>
                  </a:extLst>
                </a:gridCol>
                <a:gridCol w="1083235">
                  <a:extLst>
                    <a:ext uri="{9D8B030D-6E8A-4147-A177-3AD203B41FA5}">
                      <a16:colId xmlns:a16="http://schemas.microsoft.com/office/drawing/2014/main" val="3856611304"/>
                    </a:ext>
                  </a:extLst>
                </a:gridCol>
              </a:tblGrid>
              <a:tr h="28748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400" b="1" u="none" strike="noStrike">
                          <a:effectLst/>
                        </a:rPr>
                        <a:t>물질명</a:t>
                      </a:r>
                      <a:endParaRPr lang="ko-KR" altLang="en-US" sz="24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2400" b="1" u="none" strike="noStrike">
                          <a:effectLst/>
                        </a:rPr>
                        <a:t>%</a:t>
                      </a:r>
                      <a:endParaRPr lang="en-US" altLang="ko-KR" sz="24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88194794"/>
                  </a:ext>
                </a:extLst>
              </a:tr>
              <a:tr h="34871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400" b="1" u="none" strike="noStrike">
                          <a:effectLst/>
                        </a:rPr>
                        <a:t>탄산칼륨</a:t>
                      </a:r>
                      <a:endParaRPr lang="ko-KR" altLang="en-US" sz="24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2400" b="1" u="none" strike="noStrike">
                          <a:effectLst/>
                        </a:rPr>
                        <a:t>23</a:t>
                      </a:r>
                      <a:endParaRPr lang="en-US" altLang="ko-KR" sz="24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18644263"/>
                  </a:ext>
                </a:extLst>
              </a:tr>
              <a:tr h="34871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400" b="1" u="none" strike="noStrike">
                          <a:effectLst/>
                        </a:rPr>
                        <a:t>요소</a:t>
                      </a:r>
                      <a:endParaRPr lang="ko-KR" altLang="en-US" sz="24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2400" b="1" u="none" strike="noStrike">
                          <a:effectLst/>
                        </a:rPr>
                        <a:t>5</a:t>
                      </a:r>
                      <a:endParaRPr lang="en-US" altLang="ko-KR" sz="24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744383733"/>
                  </a:ext>
                </a:extLst>
              </a:tr>
              <a:tr h="348711"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b="1" u="none" strike="noStrike">
                          <a:effectLst/>
                        </a:rPr>
                        <a:t>Sodium phosphate dibasic anhydrous</a:t>
                      </a:r>
                      <a:endParaRPr lang="en-US" sz="24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2400" b="1" u="none" strike="noStrike">
                          <a:effectLst/>
                        </a:rPr>
                        <a:t>2</a:t>
                      </a:r>
                      <a:endParaRPr lang="en-US" altLang="ko-KR" sz="24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75875786"/>
                  </a:ext>
                </a:extLst>
              </a:tr>
              <a:tr h="348711"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b="1" u="none" strike="noStrike">
                          <a:effectLst/>
                        </a:rPr>
                        <a:t>Sodium acetate(anhydrous)</a:t>
                      </a:r>
                      <a:endParaRPr lang="en-US" sz="24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2400" b="1" u="none" strike="noStrike">
                          <a:effectLst/>
                        </a:rPr>
                        <a:t>2</a:t>
                      </a:r>
                      <a:endParaRPr lang="en-US" altLang="ko-KR" sz="24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65244304"/>
                  </a:ext>
                </a:extLst>
              </a:tr>
              <a:tr h="34871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400" b="1" u="none" strike="noStrike">
                          <a:effectLst/>
                        </a:rPr>
                        <a:t>라우라미도프로필베타인</a:t>
                      </a:r>
                      <a:endParaRPr lang="ko-KR" altLang="en-US" sz="24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2400" b="1" u="none" strike="noStrike">
                          <a:effectLst/>
                        </a:rPr>
                        <a:t>2</a:t>
                      </a:r>
                      <a:endParaRPr lang="en-US" altLang="ko-KR" sz="24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74619850"/>
                  </a:ext>
                </a:extLst>
              </a:tr>
              <a:tr h="34871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400" b="1" u="none" strike="noStrike">
                          <a:effectLst/>
                        </a:rPr>
                        <a:t>에틸렌 글리콜 </a:t>
                      </a:r>
                      <a:endParaRPr lang="ko-KR" altLang="en-US" sz="24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2400" b="1" u="none" strike="noStrike">
                          <a:effectLst/>
                        </a:rPr>
                        <a:t>15</a:t>
                      </a:r>
                      <a:endParaRPr lang="en-US" altLang="ko-KR" sz="24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54556108"/>
                  </a:ext>
                </a:extLst>
              </a:tr>
              <a:tr h="34871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400" b="1" u="none" strike="noStrike">
                          <a:effectLst/>
                        </a:rPr>
                        <a:t>빙초산</a:t>
                      </a:r>
                      <a:endParaRPr lang="ko-KR" altLang="en-US" sz="24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2400" b="1" u="none" strike="noStrike">
                          <a:effectLst/>
                        </a:rPr>
                        <a:t>5</a:t>
                      </a:r>
                      <a:endParaRPr lang="en-US" altLang="ko-KR" sz="24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38489129"/>
                  </a:ext>
                </a:extLst>
              </a:tr>
              <a:tr h="34871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400" b="1" u="none" strike="noStrike">
                          <a:effectLst/>
                        </a:rPr>
                        <a:t>물</a:t>
                      </a:r>
                      <a:endParaRPr lang="ko-KR" altLang="en-US" sz="24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2400" b="1" u="none" strike="noStrike">
                          <a:effectLst/>
                        </a:rPr>
                        <a:t>43</a:t>
                      </a:r>
                      <a:endParaRPr lang="en-US" altLang="ko-KR" sz="24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750099325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3F2AB4E4-A94A-4417-9E7E-8DD295C0B9CF}"/>
              </a:ext>
            </a:extLst>
          </p:cNvPr>
          <p:cNvSpPr txBox="1"/>
          <p:nvPr/>
        </p:nvSpPr>
        <p:spPr>
          <a:xfrm>
            <a:off x="323528" y="1187847"/>
            <a:ext cx="31745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/>
              <a:t>성분 비 </a:t>
            </a:r>
            <a:r>
              <a:rPr lang="en-US" altLang="ko-KR" sz="2800" b="1"/>
              <a:t>(</a:t>
            </a:r>
            <a:r>
              <a:rPr lang="ko-KR" altLang="en-US" sz="2800" b="1"/>
              <a:t>무게 비율</a:t>
            </a:r>
            <a:r>
              <a:rPr lang="en-US" altLang="ko-KR" sz="2800" b="1"/>
              <a:t>)</a:t>
            </a:r>
            <a:endParaRPr lang="ko-KR" altLang="en-US" sz="2800" b="1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48C43D-D914-4844-A03E-5470FE7B8200}"/>
              </a:ext>
            </a:extLst>
          </p:cNvPr>
          <p:cNvSpPr txBox="1"/>
          <p:nvPr/>
        </p:nvSpPr>
        <p:spPr>
          <a:xfrm>
            <a:off x="6607835" y="1157069"/>
            <a:ext cx="32607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/>
              <a:t>제조시 비율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F37D0DD2-DDC5-48D8-827E-12DF09A32AE3}"/>
              </a:ext>
            </a:extLst>
          </p:cNvPr>
          <p:cNvGraphicFramePr>
            <a:graphicFrameLocks noGrp="1"/>
          </p:cNvGraphicFramePr>
          <p:nvPr/>
        </p:nvGraphicFramePr>
        <p:xfrm>
          <a:off x="6527525" y="1839042"/>
          <a:ext cx="4801629" cy="388311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859620">
                  <a:extLst>
                    <a:ext uri="{9D8B030D-6E8A-4147-A177-3AD203B41FA5}">
                      <a16:colId xmlns:a16="http://schemas.microsoft.com/office/drawing/2014/main" val="2791730398"/>
                    </a:ext>
                  </a:extLst>
                </a:gridCol>
                <a:gridCol w="942009">
                  <a:extLst>
                    <a:ext uri="{9D8B030D-6E8A-4147-A177-3AD203B41FA5}">
                      <a16:colId xmlns:a16="http://schemas.microsoft.com/office/drawing/2014/main" val="777352814"/>
                    </a:ext>
                  </a:extLst>
                </a:gridCol>
              </a:tblGrid>
              <a:tr h="40799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0" b="1" u="none" strike="noStrike">
                          <a:effectLst/>
                        </a:rPr>
                        <a:t>물질명</a:t>
                      </a:r>
                      <a:endParaRPr lang="ko-KR" altLang="en-US" sz="2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2000" b="1" u="none" strike="noStrike">
                          <a:effectLst/>
                        </a:rPr>
                        <a:t>%</a:t>
                      </a:r>
                      <a:endParaRPr lang="en-US" altLang="ko-KR" sz="2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50250348"/>
                  </a:ext>
                </a:extLst>
              </a:tr>
              <a:tr h="40799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0" b="1" u="none" strike="noStrike">
                          <a:effectLst/>
                        </a:rPr>
                        <a:t>탄산칼륨</a:t>
                      </a:r>
                      <a:endParaRPr lang="ko-KR" altLang="en-US" sz="2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2000" b="1" u="none" strike="noStrike">
                          <a:effectLst/>
                        </a:rPr>
                        <a:t>23</a:t>
                      </a:r>
                      <a:endParaRPr lang="en-US" altLang="ko-KR" sz="2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16883255"/>
                  </a:ext>
                </a:extLst>
              </a:tr>
              <a:tr h="40799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0" b="1" u="none" strike="noStrike">
                          <a:effectLst/>
                        </a:rPr>
                        <a:t>요소</a:t>
                      </a:r>
                      <a:endParaRPr lang="ko-KR" altLang="en-US" sz="2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2000" b="1" u="none" strike="noStrike">
                          <a:effectLst/>
                        </a:rPr>
                        <a:t>5</a:t>
                      </a:r>
                      <a:endParaRPr lang="en-US" altLang="ko-KR" sz="2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15020207"/>
                  </a:ext>
                </a:extLst>
              </a:tr>
              <a:tr h="407999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1" u="none" strike="noStrike">
                          <a:effectLst/>
                        </a:rPr>
                        <a:t>Sodium phosphate dibasic anhydrous</a:t>
                      </a:r>
                      <a:endParaRPr lang="en-US" sz="2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2000" b="1" u="none" strike="noStrike">
                          <a:effectLst/>
                        </a:rPr>
                        <a:t>2</a:t>
                      </a:r>
                      <a:endParaRPr lang="en-US" altLang="ko-KR" sz="2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55754902"/>
                  </a:ext>
                </a:extLst>
              </a:tr>
              <a:tr h="407999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1" u="none" strike="noStrike" dirty="0">
                          <a:effectLst/>
                        </a:rPr>
                        <a:t>Sodium acetate (anhydrous)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2000" b="1" u="none" strike="noStrike">
                          <a:effectLst/>
                        </a:rPr>
                        <a:t>2</a:t>
                      </a:r>
                      <a:endParaRPr lang="en-US" altLang="ko-KR" sz="2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44299140"/>
                  </a:ext>
                </a:extLst>
              </a:tr>
              <a:tr h="40799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0" b="1" u="none" strike="noStrike">
                          <a:effectLst/>
                        </a:rPr>
                        <a:t>코코베타인</a:t>
                      </a:r>
                      <a:endParaRPr lang="ko-KR" altLang="en-US" sz="2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2000" b="1" u="none" strike="noStrike">
                          <a:effectLst/>
                        </a:rPr>
                        <a:t>8</a:t>
                      </a:r>
                      <a:endParaRPr lang="en-US" altLang="ko-KR" sz="2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28008081"/>
                  </a:ext>
                </a:extLst>
              </a:tr>
              <a:tr h="40799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0" b="1" u="none" strike="noStrike">
                          <a:effectLst/>
                        </a:rPr>
                        <a:t>에틸렌 글리콜 </a:t>
                      </a:r>
                      <a:endParaRPr lang="ko-KR" altLang="en-US" sz="2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2000" b="1" u="none" strike="noStrike">
                          <a:effectLst/>
                        </a:rPr>
                        <a:t>15</a:t>
                      </a:r>
                      <a:endParaRPr lang="en-US" altLang="ko-KR" sz="2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23541117"/>
                  </a:ext>
                </a:extLst>
              </a:tr>
              <a:tr h="40799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0" b="1" u="none" strike="noStrike">
                          <a:effectLst/>
                        </a:rPr>
                        <a:t>빙초산</a:t>
                      </a:r>
                      <a:endParaRPr lang="ko-KR" altLang="en-US" sz="2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2000" b="1" u="none" strike="noStrike">
                          <a:effectLst/>
                        </a:rPr>
                        <a:t>5</a:t>
                      </a:r>
                      <a:endParaRPr lang="en-US" altLang="ko-KR" sz="2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10099447"/>
                  </a:ext>
                </a:extLst>
              </a:tr>
              <a:tr h="40799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0" b="1" u="none" strike="noStrike">
                          <a:effectLst/>
                        </a:rPr>
                        <a:t>물</a:t>
                      </a:r>
                      <a:endParaRPr lang="ko-KR" altLang="en-US" sz="2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2000" b="1" u="none" strike="noStrike" dirty="0">
                          <a:effectLst/>
                        </a:rPr>
                        <a:t>40</a:t>
                      </a:r>
                      <a:endParaRPr lang="en-US" altLang="ko-KR" sz="2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904871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31502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3D3F42DB-3DB7-41FF-92C9-F142E8A119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/>
              <a:t>총 정리</a:t>
            </a:r>
          </a:p>
        </p:txBody>
      </p:sp>
      <p:sp>
        <p:nvSpPr>
          <p:cNvPr id="3" name="텍스트 개체 틀 1">
            <a:extLst>
              <a:ext uri="{FF2B5EF4-FFF2-40B4-BE49-F238E27FC236}">
                <a16:creationId xmlns:a16="http://schemas.microsoft.com/office/drawing/2014/main" id="{AFB63F43-4D3E-44E4-A50D-6F0F181D465E}"/>
              </a:ext>
            </a:extLst>
          </p:cNvPr>
          <p:cNvSpPr txBox="1">
            <a:spLocks/>
          </p:cNvSpPr>
          <p:nvPr/>
        </p:nvSpPr>
        <p:spPr>
          <a:xfrm>
            <a:off x="171378" y="1198724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377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/>
                </a:solidFill>
                <a:latin typeface="+mj-lt"/>
                <a:ea typeface="+mn-ea"/>
                <a:cs typeface="Arial" pitchFamily="34" charset="0"/>
              </a:defRPr>
            </a:lvl1pPr>
            <a:lvl2pPr marL="685783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800" b="1"/>
              <a:t>물 </a:t>
            </a:r>
            <a:r>
              <a:rPr lang="en-US" altLang="ko-KR" sz="2800" b="1"/>
              <a:t>10ml </a:t>
            </a:r>
            <a:r>
              <a:rPr lang="ko-KR" altLang="en-US" sz="2800" b="1"/>
              <a:t>탄산칼륨 </a:t>
            </a:r>
            <a:r>
              <a:rPr lang="en-US" altLang="ko-KR" sz="2800" b="1"/>
              <a:t>3g </a:t>
            </a:r>
            <a:r>
              <a:rPr lang="ko-KR" altLang="en-US" sz="2800" b="1"/>
              <a:t>중탄산 칼륨 </a:t>
            </a:r>
            <a:r>
              <a:rPr lang="en-US" altLang="ko-KR" sz="2800" b="1"/>
              <a:t>2g +</a:t>
            </a:r>
            <a:r>
              <a:rPr lang="ko-KR" altLang="en-US" sz="2800" b="1"/>
              <a:t>요소</a:t>
            </a:r>
            <a:r>
              <a:rPr lang="en-US" altLang="ko-KR" sz="2800" b="1"/>
              <a:t>0.6g</a:t>
            </a:r>
            <a:r>
              <a:rPr lang="ko-KR" altLang="en-US" sz="2800" b="1"/>
              <a:t> </a:t>
            </a:r>
            <a:r>
              <a:rPr lang="en-US" altLang="ko-KR" sz="2800" b="1"/>
              <a:t>+ </a:t>
            </a:r>
            <a:r>
              <a:rPr lang="ko-KR" altLang="en-US" sz="2800" b="1"/>
              <a:t>일인산 칼륨 </a:t>
            </a:r>
            <a:r>
              <a:rPr lang="en-US" altLang="ko-KR" sz="2800" b="1"/>
              <a:t>1g + </a:t>
            </a:r>
            <a:r>
              <a:rPr lang="ko-KR" altLang="en-US" sz="2800" b="1"/>
              <a:t>코코베타인 </a:t>
            </a:r>
            <a:r>
              <a:rPr lang="en-US" altLang="ko-KR" sz="2800" b="1"/>
              <a:t>2ml + </a:t>
            </a:r>
            <a:r>
              <a:rPr lang="ko-KR" altLang="en-US" sz="2800" b="1"/>
              <a:t>구연산 </a:t>
            </a:r>
            <a:r>
              <a:rPr lang="en-US" altLang="ko-KR" sz="2800" b="1"/>
              <a:t>1.5g + E.G 4ml </a:t>
            </a:r>
            <a:r>
              <a:rPr lang="en-US" altLang="ko-KR" sz="2800" b="1">
                <a:solidFill>
                  <a:srgbClr val="FF0000"/>
                </a:solidFill>
              </a:rPr>
              <a:t>(A)</a:t>
            </a:r>
            <a:r>
              <a:rPr lang="en-US" altLang="ko-KR" sz="2800" b="1"/>
              <a:t>    </a:t>
            </a:r>
            <a:endParaRPr lang="ko-KR" altLang="en-US" sz="2800" b="1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ABCE31-E7E2-47FD-BBF9-368E95D55D0E}"/>
              </a:ext>
            </a:extLst>
          </p:cNvPr>
          <p:cNvSpPr txBox="1"/>
          <p:nvPr/>
        </p:nvSpPr>
        <p:spPr>
          <a:xfrm>
            <a:off x="213925" y="2082581"/>
            <a:ext cx="39336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rgbClr val="FF0000"/>
                </a:solidFill>
              </a:rPr>
              <a:t>pH </a:t>
            </a:r>
            <a:r>
              <a:rPr lang="ko-KR" altLang="en-US" sz="2800" b="1">
                <a:solidFill>
                  <a:srgbClr val="FF0000"/>
                </a:solidFill>
              </a:rPr>
              <a:t>기준 통과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C096626-9D38-4B55-BC9F-E623FC28EE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491" y="2643717"/>
            <a:ext cx="861185" cy="176237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341B450-5C9A-4CB9-B2EF-2794E56B59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0871" y="2643718"/>
            <a:ext cx="769877" cy="176237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A32006E-C69A-4A52-B257-8F3041787529}"/>
              </a:ext>
            </a:extLst>
          </p:cNvPr>
          <p:cNvSpPr txBox="1"/>
          <p:nvPr/>
        </p:nvSpPr>
        <p:spPr>
          <a:xfrm>
            <a:off x="213925" y="4402065"/>
            <a:ext cx="33890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rgbClr val="002060"/>
                </a:solidFill>
              </a:rPr>
              <a:t>pH</a:t>
            </a:r>
            <a:r>
              <a:rPr lang="ko-KR" altLang="en-US" sz="2800" b="1">
                <a:solidFill>
                  <a:srgbClr val="002060"/>
                </a:solidFill>
              </a:rPr>
              <a:t> </a:t>
            </a:r>
            <a:r>
              <a:rPr lang="en-US" altLang="ko-KR" sz="2800" b="1">
                <a:solidFill>
                  <a:srgbClr val="002060"/>
                </a:solidFill>
              </a:rPr>
              <a:t>:</a:t>
            </a:r>
            <a:r>
              <a:rPr lang="ko-KR" altLang="en-US" sz="2800" b="1">
                <a:solidFill>
                  <a:srgbClr val="002060"/>
                </a:solidFill>
              </a:rPr>
              <a:t> </a:t>
            </a:r>
            <a:r>
              <a:rPr lang="en-US" altLang="ko-KR" sz="2800" b="1">
                <a:solidFill>
                  <a:srgbClr val="002060"/>
                </a:solidFill>
              </a:rPr>
              <a:t>7.3~7.8</a:t>
            </a:r>
            <a:endParaRPr lang="ko-KR" altLang="en-US" sz="2800" b="1">
              <a:solidFill>
                <a:srgbClr val="00206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0735C6B-4010-4D92-81F3-918197F64753}"/>
              </a:ext>
            </a:extLst>
          </p:cNvPr>
          <p:cNvSpPr txBox="1"/>
          <p:nvPr/>
        </p:nvSpPr>
        <p:spPr>
          <a:xfrm>
            <a:off x="3244775" y="2647739"/>
            <a:ext cx="427097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>
                <a:solidFill>
                  <a:srgbClr val="FF0000"/>
                </a:solidFill>
              </a:rPr>
              <a:t>표면 장력 기준 통과</a:t>
            </a:r>
            <a:endParaRPr lang="en-US" altLang="ko-KR" sz="3600" b="1">
              <a:solidFill>
                <a:srgbClr val="FF0000"/>
              </a:solidFill>
            </a:endParaRPr>
          </a:p>
          <a:p>
            <a:r>
              <a:rPr lang="ko-KR" altLang="en-US" sz="3600" b="1"/>
              <a:t>측정 값 </a:t>
            </a:r>
            <a:r>
              <a:rPr lang="en-US" altLang="ko-KR" sz="3600" b="1"/>
              <a:t>: 0.333g </a:t>
            </a:r>
            <a:r>
              <a:rPr lang="en-US" altLang="ko-KR" sz="3600" b="1">
                <a:sym typeface="Wingdings" panose="05000000000000000000" pitchFamily="2" charset="2"/>
              </a:rPr>
              <a:t></a:t>
            </a:r>
            <a:r>
              <a:rPr lang="ko-KR" altLang="en-US" sz="3600" b="1">
                <a:solidFill>
                  <a:srgbClr val="002060"/>
                </a:solidFill>
                <a:sym typeface="Wingdings" panose="05000000000000000000" pitchFamily="2" charset="2"/>
              </a:rPr>
              <a:t>약 </a:t>
            </a:r>
            <a:r>
              <a:rPr lang="en-US" altLang="ko-KR" sz="3600" b="1">
                <a:solidFill>
                  <a:srgbClr val="002060"/>
                </a:solidFill>
              </a:rPr>
              <a:t>26 dyn/cm</a:t>
            </a:r>
            <a:r>
              <a:rPr lang="ko-KR" altLang="en-US" sz="3600" b="1">
                <a:solidFill>
                  <a:srgbClr val="002060"/>
                </a:solidFill>
              </a:rPr>
              <a:t> 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77FE0FA-EEE1-4F13-8376-F223470864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9665" y="2240675"/>
            <a:ext cx="1345764" cy="309045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9F5050D-1978-4C5D-88D1-BD7B8946D18A}"/>
              </a:ext>
            </a:extLst>
          </p:cNvPr>
          <p:cNvSpPr txBox="1"/>
          <p:nvPr/>
        </p:nvSpPr>
        <p:spPr>
          <a:xfrm>
            <a:off x="6678087" y="5373064"/>
            <a:ext cx="4270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>
                <a:solidFill>
                  <a:srgbClr val="FF0000"/>
                </a:solidFill>
              </a:rPr>
              <a:t>온도를 낮출 시 참전 문제 해결 해야함</a:t>
            </a:r>
          </a:p>
        </p:txBody>
      </p:sp>
    </p:spTree>
    <p:extLst>
      <p:ext uri="{BB962C8B-B14F-4D97-AF65-F5344CB8AC3E}">
        <p14:creationId xmlns:p14="http://schemas.microsoft.com/office/powerpoint/2010/main" val="1912919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02E03C-8660-4DB3-8847-0DE2B8B387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503363"/>
            <a:ext cx="9144000" cy="2387600"/>
          </a:xfrm>
        </p:spPr>
        <p:txBody>
          <a:bodyPr/>
          <a:lstStyle/>
          <a:p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1-1 </a:t>
            </a:r>
            <a:r>
              <a:rPr lang="ko-KR" altLang="en-US" dirty="0"/>
              <a:t>사전 자료조사</a:t>
            </a:r>
          </a:p>
        </p:txBody>
      </p:sp>
    </p:spTree>
    <p:extLst>
      <p:ext uri="{BB962C8B-B14F-4D97-AF65-F5344CB8AC3E}">
        <p14:creationId xmlns:p14="http://schemas.microsoft.com/office/powerpoint/2010/main" val="4555410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>
            <a:extLst>
              <a:ext uri="{FF2B5EF4-FFF2-40B4-BE49-F238E27FC236}">
                <a16:creationId xmlns:a16="http://schemas.microsoft.com/office/drawing/2014/main" id="{B9CE07A0-D149-4295-A0ED-DA7FE01286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0943" y="1390219"/>
            <a:ext cx="3041012" cy="1327567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A1D4E6BE-CCD5-4621-B863-A86BB304FE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0943" y="2781980"/>
            <a:ext cx="3041012" cy="1428275"/>
          </a:xfrm>
          <a:prstGeom prst="rect">
            <a:avLst/>
          </a:prstGeom>
        </p:spPr>
      </p:pic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62FB21CB-6A18-452B-B67F-68D9CC7A54F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/>
              <a:t>표면 장력 측정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290B3F3-361F-4495-BBD7-4D320D0086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5399" y="1394850"/>
            <a:ext cx="2173310" cy="284143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D1EF53F-FF18-4CF6-97A2-0001C66406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7155" y="1400762"/>
            <a:ext cx="1679742" cy="284143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F99C73C-FDB6-415B-B3DE-EFE0714E549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616" y="1407529"/>
            <a:ext cx="3555355" cy="278948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A058A81-9129-4452-96E9-FD7C276BB49A}"/>
              </a:ext>
            </a:extLst>
          </p:cNvPr>
          <p:cNvSpPr txBox="1"/>
          <p:nvPr/>
        </p:nvSpPr>
        <p:spPr>
          <a:xfrm>
            <a:off x="295275" y="933834"/>
            <a:ext cx="41216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Du </a:t>
            </a:r>
            <a:r>
              <a:rPr lang="en-US" altLang="ko-KR" sz="2000" b="1" dirty="0" err="1"/>
              <a:t>Nouy</a:t>
            </a:r>
            <a:r>
              <a:rPr lang="en-US" altLang="ko-KR" sz="2000" b="1" dirty="0"/>
              <a:t> Ring Method</a:t>
            </a:r>
            <a:endParaRPr lang="ko-KR" altLang="en-US" sz="2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ED292B5-4E51-4CD4-8568-35FEC2D2EEEF}"/>
                  </a:ext>
                </a:extLst>
              </p:cNvPr>
              <p:cNvSpPr txBox="1"/>
              <p:nvPr/>
            </p:nvSpPr>
            <p:spPr>
              <a:xfrm>
                <a:off x="-586784" y="4270596"/>
                <a:ext cx="3923071" cy="7202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500" b="0" i="1" smtClean="0">
                          <a:latin typeface="Cambria Math" panose="02040503050406030204" pitchFamily="18" charset="0"/>
                        </a:rPr>
                        <m:t>∴</m:t>
                      </m:r>
                      <m:r>
                        <a:rPr lang="ko-KR" altLang="en-US" sz="2500" b="0" i="1" smtClean="0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altLang="ko-KR" sz="25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5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5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num>
                        <m:den>
                          <m:r>
                            <a:rPr lang="en-US" altLang="ko-KR" sz="2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25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den>
                      </m:f>
                      <m:r>
                        <a:rPr lang="en-US" altLang="ko-KR" sz="25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5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500" b="0" i="1" smtClean="0">
                              <a:latin typeface="Cambria Math" panose="02040503050406030204" pitchFamily="18" charset="0"/>
                            </a:rPr>
                            <m:t>𝑚𝑔</m:t>
                          </m:r>
                        </m:num>
                        <m:den>
                          <m:r>
                            <a:rPr lang="en-US" altLang="ko-KR" sz="2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25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×2</m:t>
                          </m:r>
                          <m:r>
                            <a:rPr lang="ko-KR" altLang="en-US" sz="25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altLang="ko-KR" sz="25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</m:oMath>
                  </m:oMathPara>
                </a14:m>
                <a:endParaRPr lang="ko-KR" altLang="en-US" sz="25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ED292B5-4E51-4CD4-8568-35FEC2D2EE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86784" y="4270596"/>
                <a:ext cx="3923071" cy="72026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6FEF969D-E21F-4B2D-AA06-123E22319BB4}"/>
              </a:ext>
            </a:extLst>
          </p:cNvPr>
          <p:cNvSpPr txBox="1"/>
          <p:nvPr/>
        </p:nvSpPr>
        <p:spPr>
          <a:xfrm>
            <a:off x="6490721" y="1480616"/>
            <a:ext cx="373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>
                <a:solidFill>
                  <a:srgbClr val="FF0000"/>
                </a:solidFill>
              </a:rPr>
              <a:t>A</a:t>
            </a:r>
            <a:endParaRPr lang="ko-KR" altLang="en-US" b="1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38DA99-E4C1-4F6F-B0E2-4B97319942DA}"/>
              </a:ext>
            </a:extLst>
          </p:cNvPr>
          <p:cNvSpPr txBox="1"/>
          <p:nvPr/>
        </p:nvSpPr>
        <p:spPr>
          <a:xfrm>
            <a:off x="6490721" y="2848670"/>
            <a:ext cx="466305" cy="3795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>
                <a:solidFill>
                  <a:srgbClr val="FF0000"/>
                </a:solidFill>
              </a:rPr>
              <a:t>B</a:t>
            </a:r>
            <a:endParaRPr lang="ko-KR" altLang="en-US" b="1">
              <a:solidFill>
                <a:srgbClr val="FF0000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2578552-0D8E-4326-8F51-B03B3E31C7BF}"/>
              </a:ext>
            </a:extLst>
          </p:cNvPr>
          <p:cNvSpPr/>
          <p:nvPr/>
        </p:nvSpPr>
        <p:spPr>
          <a:xfrm>
            <a:off x="8065343" y="2330752"/>
            <a:ext cx="3513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solidFill>
                  <a:srgbClr val="FF0000"/>
                </a:solidFill>
              </a:rPr>
              <a:t>A</a:t>
            </a:r>
            <a:endParaRPr lang="ko-KR" altLang="en-US" b="1">
              <a:solidFill>
                <a:srgbClr val="FF0000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40743E8-29AD-4C2A-9CDB-13B672EAFA84}"/>
              </a:ext>
            </a:extLst>
          </p:cNvPr>
          <p:cNvSpPr/>
          <p:nvPr/>
        </p:nvSpPr>
        <p:spPr>
          <a:xfrm>
            <a:off x="7938154" y="3647048"/>
            <a:ext cx="3513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solidFill>
                  <a:srgbClr val="FF0000"/>
                </a:solidFill>
              </a:rPr>
              <a:t>B</a:t>
            </a:r>
            <a:endParaRPr lang="ko-KR" altLang="en-US" b="1">
              <a:solidFill>
                <a:srgbClr val="FF0000"/>
              </a:solidFill>
            </a:endParaRPr>
          </a:p>
        </p:txBody>
      </p:sp>
      <p:graphicFrame>
        <p:nvGraphicFramePr>
          <p:cNvPr id="15" name="표 15">
            <a:extLst>
              <a:ext uri="{FF2B5EF4-FFF2-40B4-BE49-F238E27FC236}">
                <a16:creationId xmlns:a16="http://schemas.microsoft.com/office/drawing/2014/main" id="{8411B374-7B2B-4E21-AEB9-CC9C5F79DE07}"/>
              </a:ext>
            </a:extLst>
          </p:cNvPr>
          <p:cNvGraphicFramePr>
            <a:graphicFrameLocks noGrp="1"/>
          </p:cNvGraphicFramePr>
          <p:nvPr/>
        </p:nvGraphicFramePr>
        <p:xfrm>
          <a:off x="6114949" y="4561360"/>
          <a:ext cx="5520906" cy="12344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3239">
                  <a:extLst>
                    <a:ext uri="{9D8B030D-6E8A-4147-A177-3AD203B41FA5}">
                      <a16:colId xmlns:a16="http://schemas.microsoft.com/office/drawing/2014/main" val="2545907361"/>
                    </a:ext>
                  </a:extLst>
                </a:gridCol>
                <a:gridCol w="1851499">
                  <a:extLst>
                    <a:ext uri="{9D8B030D-6E8A-4147-A177-3AD203B41FA5}">
                      <a16:colId xmlns:a16="http://schemas.microsoft.com/office/drawing/2014/main" val="4152347053"/>
                    </a:ext>
                  </a:extLst>
                </a:gridCol>
                <a:gridCol w="1934905">
                  <a:extLst>
                    <a:ext uri="{9D8B030D-6E8A-4147-A177-3AD203B41FA5}">
                      <a16:colId xmlns:a16="http://schemas.microsoft.com/office/drawing/2014/main" val="544436172"/>
                    </a:ext>
                  </a:extLst>
                </a:gridCol>
                <a:gridCol w="1291263">
                  <a:extLst>
                    <a:ext uri="{9D8B030D-6E8A-4147-A177-3AD203B41FA5}">
                      <a16:colId xmlns:a16="http://schemas.microsoft.com/office/drawing/2014/main" val="97789297"/>
                    </a:ext>
                  </a:extLst>
                </a:gridCol>
              </a:tblGrid>
              <a:tr h="496845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r(</a:t>
                      </a:r>
                      <a:r>
                        <a:rPr lang="ko-KR" altLang="en-US"/>
                        <a:t>백금링 반지름</a:t>
                      </a:r>
                      <a:r>
                        <a:rPr lang="en-US" altLang="ko-KR"/>
                        <a:t>)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M(</a:t>
                      </a:r>
                      <a:r>
                        <a:rPr lang="ko-KR" altLang="en-US"/>
                        <a:t>백금링 무게</a:t>
                      </a:r>
                      <a:r>
                        <a:rPr lang="en-US" altLang="ko-KR"/>
                        <a:t>)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m(</a:t>
                      </a:r>
                      <a:r>
                        <a:rPr lang="ko-KR" altLang="en-US"/>
                        <a:t>측정값</a:t>
                      </a:r>
                      <a:r>
                        <a:rPr lang="en-US" altLang="ko-KR"/>
                        <a:t>)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9699803"/>
                  </a:ext>
                </a:extLst>
              </a:tr>
              <a:tr h="37186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A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1cm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0.2 g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0.82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0201025"/>
                  </a:ext>
                </a:extLst>
              </a:tr>
              <a:tr h="211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B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0.65cm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0.3g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0.52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9855685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8B0F87E-2606-473E-B03A-F56BC26F025F}"/>
                  </a:ext>
                </a:extLst>
              </p:cNvPr>
              <p:cNvSpPr txBox="1"/>
              <p:nvPr/>
            </p:nvSpPr>
            <p:spPr>
              <a:xfrm>
                <a:off x="810883" y="5348377"/>
                <a:ext cx="26914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/>
                  <a:t>g=980.665cm/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ko-KR" altLang="en-US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8B0F87E-2606-473E-B03A-F56BC26F02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883" y="5348377"/>
                <a:ext cx="2691442" cy="369332"/>
              </a:xfrm>
              <a:prstGeom prst="rect">
                <a:avLst/>
              </a:prstGeom>
              <a:blipFill>
                <a:blip r:embed="rId8"/>
                <a:stretch>
                  <a:fillRect l="-1810" t="-8197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499120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5B4452C5-3E2B-4FC0-9302-92BC6631B0C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8" y="314867"/>
            <a:ext cx="11573197" cy="724247"/>
          </a:xfrm>
        </p:spPr>
        <p:txBody>
          <a:bodyPr/>
          <a:lstStyle/>
          <a:p>
            <a:r>
              <a:rPr lang="ko-KR" altLang="en-US"/>
              <a:t>표면장력 측정</a:t>
            </a:r>
            <a:endParaRPr 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71B45EF-532F-46B9-9724-7F404D482E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3215053"/>
            <a:ext cx="2628900" cy="22098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73DDB5A-F118-426A-87C5-5A77C15549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1578182"/>
            <a:ext cx="3668965" cy="1473504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58206EBA-6831-447E-AA38-F35B32518EA7}"/>
              </a:ext>
            </a:extLst>
          </p:cNvPr>
          <p:cNvSpPr/>
          <p:nvPr/>
        </p:nvSpPr>
        <p:spPr>
          <a:xfrm>
            <a:off x="323528" y="1045483"/>
            <a:ext cx="36689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/>
              <a:t>측정 방법 </a:t>
            </a:r>
            <a:r>
              <a:rPr lang="en-US" altLang="ko-KR"/>
              <a:t>- Du Nőuy Ring Method</a:t>
            </a:r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0000000-0008-0000-0000-000003000000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9304" y="1578182"/>
            <a:ext cx="2540000" cy="1905000"/>
          </a:xfrm>
          <a:prstGeom prst="rect">
            <a:avLst/>
          </a:prstGeom>
          <a:ln cmpd="sng"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31E9A14-CDBE-4DC0-BB69-D0892D4DCF7F}"/>
              </a:ext>
            </a:extLst>
          </p:cNvPr>
          <p:cNvSpPr txBox="1"/>
          <p:nvPr/>
        </p:nvSpPr>
        <p:spPr>
          <a:xfrm>
            <a:off x="4223197" y="1038543"/>
            <a:ext cx="59387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/>
              <a:t>에탄올</a:t>
            </a:r>
            <a:r>
              <a:rPr lang="en-US" altLang="ko-KR" sz="2400" b="1"/>
              <a:t>(40%) + </a:t>
            </a:r>
            <a:r>
              <a:rPr lang="ko-KR" altLang="en-US" sz="2400" b="1"/>
              <a:t>물 </a:t>
            </a:r>
            <a:r>
              <a:rPr lang="en-US" altLang="ko-KR" sz="2400" b="1">
                <a:solidFill>
                  <a:srgbClr val="FF0000"/>
                </a:solidFill>
              </a:rPr>
              <a:t>(</a:t>
            </a:r>
            <a:r>
              <a:rPr lang="ko-KR" altLang="en-US" b="1">
                <a:solidFill>
                  <a:srgbClr val="FF0000"/>
                </a:solidFill>
              </a:rPr>
              <a:t>표면 장력 </a:t>
            </a:r>
            <a:r>
              <a:rPr lang="en-US" altLang="ko-KR" b="1">
                <a:solidFill>
                  <a:srgbClr val="FF0000"/>
                </a:solidFill>
              </a:rPr>
              <a:t>29.63 dyne/cm)</a:t>
            </a:r>
            <a:endParaRPr lang="ko-KR" altLang="en-US" b="1">
              <a:solidFill>
                <a:srgbClr val="FF0000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0000000-0008-0000-0000-000002000000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9304" y="4419697"/>
            <a:ext cx="2540000" cy="1905000"/>
          </a:xfrm>
          <a:prstGeom prst="rect">
            <a:avLst/>
          </a:prstGeom>
          <a:ln cmpd="sng"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6D3E22E-9412-4696-84EB-97943EC076A4}"/>
              </a:ext>
            </a:extLst>
          </p:cNvPr>
          <p:cNvSpPr txBox="1"/>
          <p:nvPr/>
        </p:nvSpPr>
        <p:spPr>
          <a:xfrm>
            <a:off x="4223197" y="3711811"/>
            <a:ext cx="75091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/>
              <a:t>물 </a:t>
            </a:r>
            <a:r>
              <a:rPr lang="en-US" altLang="ko-KR" sz="2000" b="1"/>
              <a:t>10ml + </a:t>
            </a:r>
            <a:r>
              <a:rPr lang="ko-KR" altLang="en-US" sz="2000" b="1"/>
              <a:t>탄산칼륨 </a:t>
            </a:r>
            <a:r>
              <a:rPr lang="en-US" altLang="ko-KR" sz="2000" b="1"/>
              <a:t>3g + </a:t>
            </a:r>
            <a:r>
              <a:rPr lang="ko-KR" altLang="en-US" sz="2000" b="1"/>
              <a:t>중탄산 칼륨</a:t>
            </a:r>
            <a:r>
              <a:rPr lang="en-US" altLang="ko-KR" sz="2000" b="1"/>
              <a:t>2g + </a:t>
            </a:r>
            <a:r>
              <a:rPr lang="ko-KR" altLang="en-US" sz="2000" b="1"/>
              <a:t>요소 </a:t>
            </a:r>
            <a:r>
              <a:rPr lang="en-US" altLang="ko-KR" sz="2000" b="1"/>
              <a:t>0.6g + </a:t>
            </a:r>
            <a:r>
              <a:rPr lang="ko-KR" altLang="en-US" sz="2000" b="1"/>
              <a:t>코코베타인 </a:t>
            </a:r>
            <a:r>
              <a:rPr lang="en-US" altLang="ko-KR" sz="2000" b="1"/>
              <a:t>2ml +E.G 3.5ml) </a:t>
            </a:r>
            <a:r>
              <a:rPr lang="en-US" altLang="ko-KR"/>
              <a:t>_</a:t>
            </a:r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0B721BC-34F7-4EA8-9747-8FBC40605879}"/>
              </a:ext>
            </a:extLst>
          </p:cNvPr>
          <p:cNvSpPr txBox="1"/>
          <p:nvPr/>
        </p:nvSpPr>
        <p:spPr>
          <a:xfrm>
            <a:off x="6899304" y="5101687"/>
            <a:ext cx="529269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너무 납작하여 측정이 안됨</a:t>
            </a:r>
            <a:endParaRPr lang="en-US" altLang="ko-KR"/>
          </a:p>
          <a:p>
            <a:r>
              <a:rPr lang="ko-KR" altLang="en-US" sz="2400" b="1">
                <a:solidFill>
                  <a:srgbClr val="FF0000"/>
                </a:solidFill>
              </a:rPr>
              <a:t>표면장력이 </a:t>
            </a:r>
            <a:r>
              <a:rPr lang="en-US" altLang="ko-KR" sz="2400" b="1">
                <a:solidFill>
                  <a:srgbClr val="FF0000"/>
                </a:solidFill>
              </a:rPr>
              <a:t>29.63 dyne/cm </a:t>
            </a:r>
            <a:r>
              <a:rPr lang="ko-KR" altLang="en-US" sz="2400" b="1">
                <a:solidFill>
                  <a:srgbClr val="FF0000"/>
                </a:solidFill>
              </a:rPr>
              <a:t>보다 낮음</a:t>
            </a:r>
          </a:p>
        </p:txBody>
      </p:sp>
    </p:spTree>
    <p:extLst>
      <p:ext uri="{BB962C8B-B14F-4D97-AF65-F5344CB8AC3E}">
        <p14:creationId xmlns:p14="http://schemas.microsoft.com/office/powerpoint/2010/main" val="40439834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6D9609C9-81CF-41CA-A99A-5CF63C0CC86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/>
              <a:t>계면활성제 양에 따른 물 표면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A811EA16-149E-43FA-9648-1878773F2B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97089"/>
            <a:ext cx="3500994" cy="2636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BC317E-BF22-4A1A-BD0F-89B529515680}"/>
              </a:ext>
            </a:extLst>
          </p:cNvPr>
          <p:cNvSpPr txBox="1"/>
          <p:nvPr/>
        </p:nvSpPr>
        <p:spPr>
          <a:xfrm>
            <a:off x="831107" y="3993643"/>
            <a:ext cx="28308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순수한 물</a:t>
            </a:r>
            <a:r>
              <a:rPr lang="en-US" altLang="ko-KR"/>
              <a:t>(10ml)</a:t>
            </a:r>
          </a:p>
          <a:p>
            <a:r>
              <a:rPr lang="en-US" altLang="ko-KR"/>
              <a:t>Average angle : 40.38</a:t>
            </a:r>
            <a:endParaRPr lang="ko-KR" altLang="en-US"/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F6F27370-F331-4E5B-99DF-8D41A80E91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6035" y="1297089"/>
            <a:ext cx="3500994" cy="2636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441CAE9-3116-4C5D-B651-6B136D9C9FF6}"/>
              </a:ext>
            </a:extLst>
          </p:cNvPr>
          <p:cNvSpPr txBox="1"/>
          <p:nvPr/>
        </p:nvSpPr>
        <p:spPr>
          <a:xfrm>
            <a:off x="4345503" y="3975615"/>
            <a:ext cx="40984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순수한 물</a:t>
            </a:r>
            <a:r>
              <a:rPr lang="en-US" altLang="ko-KR"/>
              <a:t>(10ml) + </a:t>
            </a:r>
            <a:r>
              <a:rPr lang="ko-KR" altLang="en-US">
                <a:solidFill>
                  <a:srgbClr val="FF0000"/>
                </a:solidFill>
              </a:rPr>
              <a:t>계면활성제 </a:t>
            </a:r>
            <a:r>
              <a:rPr lang="en-US" altLang="ko-KR">
                <a:solidFill>
                  <a:srgbClr val="FF0000"/>
                </a:solidFill>
              </a:rPr>
              <a:t>0.5ml</a:t>
            </a:r>
          </a:p>
          <a:p>
            <a:r>
              <a:rPr lang="en-US" altLang="ko-KR"/>
              <a:t>Average angle : 31.08</a:t>
            </a:r>
            <a:endParaRPr lang="ko-KR" altLang="en-US"/>
          </a:p>
        </p:txBody>
      </p:sp>
      <p:pic>
        <p:nvPicPr>
          <p:cNvPr id="8" name="Picture 10">
            <a:extLst>
              <a:ext uri="{FF2B5EF4-FFF2-40B4-BE49-F238E27FC236}">
                <a16:creationId xmlns:a16="http://schemas.microsoft.com/office/drawing/2014/main" id="{63C76A89-4CDB-4371-B647-94CF3611B8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2071" y="1297089"/>
            <a:ext cx="3500994" cy="2636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9E9D042-3B9A-4C3A-ABA2-C39D7F8929D1}"/>
              </a:ext>
            </a:extLst>
          </p:cNvPr>
          <p:cNvSpPr txBox="1"/>
          <p:nvPr/>
        </p:nvSpPr>
        <p:spPr>
          <a:xfrm>
            <a:off x="8356866" y="3976385"/>
            <a:ext cx="39714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순수한 물</a:t>
            </a:r>
            <a:r>
              <a:rPr lang="en-US" altLang="ko-KR"/>
              <a:t>(10ml) + </a:t>
            </a:r>
            <a:r>
              <a:rPr lang="ko-KR" altLang="en-US">
                <a:solidFill>
                  <a:srgbClr val="FF0000"/>
                </a:solidFill>
              </a:rPr>
              <a:t>계면활성제 </a:t>
            </a:r>
            <a:r>
              <a:rPr lang="en-US" altLang="ko-KR">
                <a:solidFill>
                  <a:srgbClr val="FF0000"/>
                </a:solidFill>
              </a:rPr>
              <a:t>1.0ml</a:t>
            </a:r>
          </a:p>
          <a:p>
            <a:r>
              <a:rPr lang="en-US" altLang="ko-KR"/>
              <a:t>Average angle : 25.47</a:t>
            </a:r>
            <a:endParaRPr lang="ko-KR" altLang="en-US"/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5CB762F6-D99E-4C71-B958-B0C38F0E4479}"/>
              </a:ext>
            </a:extLst>
          </p:cNvPr>
          <p:cNvSpPr/>
          <p:nvPr/>
        </p:nvSpPr>
        <p:spPr>
          <a:xfrm>
            <a:off x="690113" y="4865298"/>
            <a:ext cx="11024559" cy="646331"/>
          </a:xfrm>
          <a:prstGeom prst="rightArrow">
            <a:avLst>
              <a:gd name="adj1" fmla="val 50000"/>
              <a:gd name="adj2" fmla="val 20215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BFED79-AC83-4455-8DF9-9CB33549D79C}"/>
              </a:ext>
            </a:extLst>
          </p:cNvPr>
          <p:cNvSpPr txBox="1"/>
          <p:nvPr/>
        </p:nvSpPr>
        <p:spPr>
          <a:xfrm>
            <a:off x="2984780" y="5444565"/>
            <a:ext cx="61235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solidFill>
                  <a:srgbClr val="FF0000"/>
                </a:solidFill>
              </a:rPr>
              <a:t>물의 표면 장력이 점점 줄어듦</a:t>
            </a:r>
          </a:p>
        </p:txBody>
      </p:sp>
    </p:spTree>
    <p:extLst>
      <p:ext uri="{BB962C8B-B14F-4D97-AF65-F5344CB8AC3E}">
        <p14:creationId xmlns:p14="http://schemas.microsoft.com/office/powerpoint/2010/main" val="23255912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6D9609C9-81CF-41CA-A99A-5CF63C0CC86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95727" y="491116"/>
            <a:ext cx="11573197" cy="724247"/>
          </a:xfrm>
        </p:spPr>
        <p:txBody>
          <a:bodyPr/>
          <a:lstStyle/>
          <a:p>
            <a:r>
              <a:rPr lang="ko-KR" altLang="en-US"/>
              <a:t>계면활성제에 따른 물 표면</a:t>
            </a:r>
          </a:p>
        </p:txBody>
      </p:sp>
      <p:pic>
        <p:nvPicPr>
          <p:cNvPr id="3" name="Picture 14">
            <a:extLst>
              <a:ext uri="{FF2B5EF4-FFF2-40B4-BE49-F238E27FC236}">
                <a16:creationId xmlns:a16="http://schemas.microsoft.com/office/drawing/2014/main" id="{E98E820F-AF8A-434E-A8C0-C07EA99745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60907"/>
            <a:ext cx="3295291" cy="2502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16">
            <a:extLst>
              <a:ext uri="{FF2B5EF4-FFF2-40B4-BE49-F238E27FC236}">
                <a16:creationId xmlns:a16="http://schemas.microsoft.com/office/drawing/2014/main" id="{9B138C3D-B40B-44FB-B32B-F079AC9D7B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844" y="1629820"/>
            <a:ext cx="3308964" cy="2502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8">
            <a:extLst>
              <a:ext uri="{FF2B5EF4-FFF2-40B4-BE49-F238E27FC236}">
                <a16:creationId xmlns:a16="http://schemas.microsoft.com/office/drawing/2014/main" id="{F452ED14-8A1C-48E4-B39A-5031AD23F3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9362" y="1653162"/>
            <a:ext cx="3322638" cy="2502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73EEA45-FB41-401B-94EC-EF0E0068B58B}"/>
              </a:ext>
            </a:extLst>
          </p:cNvPr>
          <p:cNvSpPr txBox="1"/>
          <p:nvPr/>
        </p:nvSpPr>
        <p:spPr>
          <a:xfrm>
            <a:off x="0" y="4211025"/>
            <a:ext cx="39824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/>
              <a:t>순수한 물</a:t>
            </a:r>
            <a:r>
              <a:rPr lang="en-US" altLang="ko-KR"/>
              <a:t> + </a:t>
            </a:r>
            <a:r>
              <a:rPr lang="ko-KR" altLang="en-US">
                <a:solidFill>
                  <a:srgbClr val="FF0000"/>
                </a:solidFill>
              </a:rPr>
              <a:t>계면활성제 </a:t>
            </a:r>
            <a:r>
              <a:rPr lang="en-US" altLang="ko-KR">
                <a:solidFill>
                  <a:srgbClr val="FF0000"/>
                </a:solidFill>
              </a:rPr>
              <a:t>1.5ml</a:t>
            </a:r>
          </a:p>
          <a:p>
            <a:pPr algn="ctr"/>
            <a:r>
              <a:rPr lang="en-US" altLang="ko-KR"/>
              <a:t>Average angle : 11.15</a:t>
            </a:r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05C855-A37C-4106-8840-A164792360BE}"/>
              </a:ext>
            </a:extLst>
          </p:cNvPr>
          <p:cNvSpPr txBox="1"/>
          <p:nvPr/>
        </p:nvSpPr>
        <p:spPr>
          <a:xfrm>
            <a:off x="4366282" y="4236721"/>
            <a:ext cx="34594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/>
              <a:t>순수한 물 </a:t>
            </a:r>
            <a:r>
              <a:rPr lang="en-US" altLang="ko-KR"/>
              <a:t>+ </a:t>
            </a:r>
            <a:r>
              <a:rPr lang="ko-KR" altLang="en-US">
                <a:solidFill>
                  <a:srgbClr val="FF0000"/>
                </a:solidFill>
              </a:rPr>
              <a:t>계면활성제 </a:t>
            </a:r>
            <a:r>
              <a:rPr lang="en-US" altLang="ko-KR">
                <a:solidFill>
                  <a:srgbClr val="FF0000"/>
                </a:solidFill>
              </a:rPr>
              <a:t>2.0ml</a:t>
            </a:r>
          </a:p>
          <a:p>
            <a:pPr algn="ctr"/>
            <a:r>
              <a:rPr lang="en-US" altLang="ko-KR"/>
              <a:t>Average angle : 8.58</a:t>
            </a:r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6798C0-52C9-465A-95EC-D2EB6C36A022}"/>
              </a:ext>
            </a:extLst>
          </p:cNvPr>
          <p:cNvSpPr txBox="1"/>
          <p:nvPr/>
        </p:nvSpPr>
        <p:spPr>
          <a:xfrm>
            <a:off x="8869362" y="4252639"/>
            <a:ext cx="34594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/>
              <a:t>순수한 물</a:t>
            </a:r>
            <a:r>
              <a:rPr lang="en-US" altLang="ko-KR"/>
              <a:t> + </a:t>
            </a:r>
            <a:r>
              <a:rPr lang="ko-KR" altLang="en-US">
                <a:solidFill>
                  <a:srgbClr val="FF0000"/>
                </a:solidFill>
              </a:rPr>
              <a:t>계면활성제 </a:t>
            </a:r>
            <a:r>
              <a:rPr lang="en-US" altLang="ko-KR">
                <a:solidFill>
                  <a:srgbClr val="FF0000"/>
                </a:solidFill>
              </a:rPr>
              <a:t>2.5ml</a:t>
            </a:r>
          </a:p>
          <a:p>
            <a:pPr algn="ctr"/>
            <a:r>
              <a:rPr lang="ko-KR" altLang="en-US" b="1">
                <a:solidFill>
                  <a:srgbClr val="FF0000"/>
                </a:solidFill>
              </a:rPr>
              <a:t>측정안됨</a:t>
            </a:r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D17B23E7-379B-4FE3-893A-90750FB238B4}"/>
              </a:ext>
            </a:extLst>
          </p:cNvPr>
          <p:cNvSpPr/>
          <p:nvPr/>
        </p:nvSpPr>
        <p:spPr>
          <a:xfrm>
            <a:off x="690113" y="4865298"/>
            <a:ext cx="11024559" cy="646331"/>
          </a:xfrm>
          <a:prstGeom prst="rightArrow">
            <a:avLst>
              <a:gd name="adj1" fmla="val 50000"/>
              <a:gd name="adj2" fmla="val 20215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2613E78-FC7F-401E-BDD9-2BDC72553804}"/>
              </a:ext>
            </a:extLst>
          </p:cNvPr>
          <p:cNvSpPr txBox="1"/>
          <p:nvPr/>
        </p:nvSpPr>
        <p:spPr>
          <a:xfrm>
            <a:off x="2984780" y="5444565"/>
            <a:ext cx="61235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solidFill>
                  <a:srgbClr val="FF0000"/>
                </a:solidFill>
              </a:rPr>
              <a:t>물의 표면 장력이 점점 줄어듦</a:t>
            </a:r>
          </a:p>
        </p:txBody>
      </p:sp>
    </p:spTree>
    <p:extLst>
      <p:ext uri="{BB962C8B-B14F-4D97-AF65-F5344CB8AC3E}">
        <p14:creationId xmlns:p14="http://schemas.microsoft.com/office/powerpoint/2010/main" val="10787535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B7BFE3F3-251F-4CB3-BC3D-5BB6E6F38D5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/>
              <a:t>결론</a:t>
            </a:r>
          </a:p>
        </p:txBody>
      </p:sp>
      <p:pic>
        <p:nvPicPr>
          <p:cNvPr id="3" name="Picture 16">
            <a:extLst>
              <a:ext uri="{FF2B5EF4-FFF2-40B4-BE49-F238E27FC236}">
                <a16:creationId xmlns:a16="http://schemas.microsoft.com/office/drawing/2014/main" id="{0A7DFFF6-43AE-4579-A7E2-4EA40D21E1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6356" y="1227190"/>
            <a:ext cx="2055979" cy="1554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18">
            <a:extLst>
              <a:ext uri="{FF2B5EF4-FFF2-40B4-BE49-F238E27FC236}">
                <a16:creationId xmlns:a16="http://schemas.microsoft.com/office/drawing/2014/main" id="{DBCB00ED-A424-47AD-BA06-E96D59D140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8072" y="2928402"/>
            <a:ext cx="2064475" cy="1554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4B149D7-EF2C-474C-A691-235470E123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2214" y="1196155"/>
            <a:ext cx="2055979" cy="207667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865B061-7AE6-4050-B966-089CA55037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48428" y="1196155"/>
            <a:ext cx="2175844" cy="207667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E468986-5C10-4BCC-8B4E-D08710394A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698522" y="850044"/>
            <a:ext cx="2076676" cy="2768901"/>
          </a:xfrm>
          <a:prstGeom prst="rect">
            <a:avLst/>
          </a:prstGeom>
        </p:spPr>
      </p:pic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88B8DC96-7C05-4730-A9CC-99FEE6A7DC37}"/>
              </a:ext>
            </a:extLst>
          </p:cNvPr>
          <p:cNvSpPr/>
          <p:nvPr/>
        </p:nvSpPr>
        <p:spPr>
          <a:xfrm rot="15224754">
            <a:off x="2178458" y="3393439"/>
            <a:ext cx="946025" cy="187683"/>
          </a:xfrm>
          <a:prstGeom prst="rightArrow">
            <a:avLst>
              <a:gd name="adj1" fmla="val 22446"/>
              <a:gd name="adj2" fmla="val 4819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274C1E-911A-4B1B-A79C-666DBD925B88}"/>
              </a:ext>
            </a:extLst>
          </p:cNvPr>
          <p:cNvSpPr txBox="1"/>
          <p:nvPr/>
        </p:nvSpPr>
        <p:spPr>
          <a:xfrm>
            <a:off x="379182" y="3905724"/>
            <a:ext cx="122958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/>
              <a:t>A</a:t>
            </a:r>
          </a:p>
          <a:p>
            <a:r>
              <a:rPr lang="ko-KR" altLang="en-US" sz="1400" b="1"/>
              <a:t>물 </a:t>
            </a:r>
            <a:r>
              <a:rPr lang="en-US" altLang="ko-KR" sz="1400" b="1"/>
              <a:t>20ml</a:t>
            </a:r>
          </a:p>
          <a:p>
            <a:r>
              <a:rPr lang="ko-KR" altLang="en-US" sz="1400" b="1"/>
              <a:t>탄산칼륨 </a:t>
            </a:r>
            <a:r>
              <a:rPr lang="en-US" altLang="ko-KR" sz="1400" b="1"/>
              <a:t>20g</a:t>
            </a:r>
          </a:p>
          <a:p>
            <a:r>
              <a:rPr lang="en-US" altLang="ko-KR" sz="1400" b="1"/>
              <a:t>E.G 7.5ml</a:t>
            </a:r>
            <a:endParaRPr lang="ko-KR" altLang="en-US" sz="1400" b="1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CBFC716-4514-4724-B5F3-3A38AC4F3B4A}"/>
              </a:ext>
            </a:extLst>
          </p:cNvPr>
          <p:cNvSpPr txBox="1"/>
          <p:nvPr/>
        </p:nvSpPr>
        <p:spPr>
          <a:xfrm>
            <a:off x="1607664" y="4010078"/>
            <a:ext cx="117079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/>
              <a:t>B</a:t>
            </a:r>
          </a:p>
          <a:p>
            <a:r>
              <a:rPr lang="ko-KR" altLang="en-US" sz="1400" b="1"/>
              <a:t>물 </a:t>
            </a:r>
            <a:r>
              <a:rPr lang="en-US" altLang="ko-KR" sz="1400" b="1"/>
              <a:t>20ml</a:t>
            </a:r>
          </a:p>
          <a:p>
            <a:r>
              <a:rPr lang="ko-KR" altLang="en-US" sz="1400" b="1"/>
              <a:t>탄산칼륨 </a:t>
            </a:r>
            <a:r>
              <a:rPr lang="en-US" altLang="ko-KR" sz="1400" b="1"/>
              <a:t>20g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127E16D-F7FE-4AEB-A141-67C7B7BE643C}"/>
              </a:ext>
            </a:extLst>
          </p:cNvPr>
          <p:cNvSpPr txBox="1"/>
          <p:nvPr/>
        </p:nvSpPr>
        <p:spPr>
          <a:xfrm>
            <a:off x="2679804" y="4181678"/>
            <a:ext cx="17080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/>
              <a:t>C</a:t>
            </a:r>
          </a:p>
          <a:p>
            <a:r>
              <a:rPr lang="ko-KR" altLang="en-US" sz="1400" b="1"/>
              <a:t>물 </a:t>
            </a:r>
            <a:r>
              <a:rPr lang="en-US" altLang="ko-KR" sz="1400" b="1"/>
              <a:t>20ml</a:t>
            </a:r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D18564E2-0B27-4809-85B7-41FD2919CA29}"/>
              </a:ext>
            </a:extLst>
          </p:cNvPr>
          <p:cNvSpPr/>
          <p:nvPr/>
        </p:nvSpPr>
        <p:spPr>
          <a:xfrm rot="16200000">
            <a:off x="484023" y="3335158"/>
            <a:ext cx="946025" cy="187683"/>
          </a:xfrm>
          <a:prstGeom prst="rightArrow">
            <a:avLst>
              <a:gd name="adj1" fmla="val 22446"/>
              <a:gd name="adj2" fmla="val 4819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2AF5F76C-4A91-4C05-B09A-C37FE611E048}"/>
              </a:ext>
            </a:extLst>
          </p:cNvPr>
          <p:cNvSpPr/>
          <p:nvPr/>
        </p:nvSpPr>
        <p:spPr>
          <a:xfrm rot="15954825">
            <a:off x="1391156" y="3336932"/>
            <a:ext cx="946025" cy="187683"/>
          </a:xfrm>
          <a:prstGeom prst="rightArrow">
            <a:avLst>
              <a:gd name="adj1" fmla="val 22446"/>
              <a:gd name="adj2" fmla="val 4819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DF108050-A16D-461D-A8BD-7A7305108082}"/>
              </a:ext>
            </a:extLst>
          </p:cNvPr>
          <p:cNvSpPr/>
          <p:nvPr/>
        </p:nvSpPr>
        <p:spPr>
          <a:xfrm>
            <a:off x="323528" y="5429526"/>
            <a:ext cx="1039446" cy="582538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91D210E-253C-4FC6-AD91-34CF970EABCE}"/>
              </a:ext>
            </a:extLst>
          </p:cNvPr>
          <p:cNvSpPr txBox="1"/>
          <p:nvPr/>
        </p:nvSpPr>
        <p:spPr>
          <a:xfrm>
            <a:off x="379182" y="676990"/>
            <a:ext cx="2300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/>
              <a:t>어는 점 확인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F8E9C25-667F-4FB9-B600-D77C1DAE0CA9}"/>
              </a:ext>
            </a:extLst>
          </p:cNvPr>
          <p:cNvSpPr txBox="1"/>
          <p:nvPr/>
        </p:nvSpPr>
        <p:spPr>
          <a:xfrm>
            <a:off x="1607664" y="5271853"/>
            <a:ext cx="857488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>
                <a:solidFill>
                  <a:srgbClr val="FF0000"/>
                </a:solidFill>
              </a:rPr>
              <a:t>물 </a:t>
            </a:r>
            <a:r>
              <a:rPr lang="en-US" altLang="ko-KR" sz="2800" b="1">
                <a:solidFill>
                  <a:srgbClr val="FF0000"/>
                </a:solidFill>
              </a:rPr>
              <a:t>20ml, </a:t>
            </a:r>
            <a:r>
              <a:rPr lang="ko-KR" altLang="en-US" sz="2800" b="1">
                <a:solidFill>
                  <a:srgbClr val="FF0000"/>
                </a:solidFill>
              </a:rPr>
              <a:t>탄산칼륨</a:t>
            </a:r>
            <a:r>
              <a:rPr lang="en-US" altLang="ko-KR" sz="2800" b="1">
                <a:solidFill>
                  <a:srgbClr val="FF0000"/>
                </a:solidFill>
              </a:rPr>
              <a:t>20g</a:t>
            </a:r>
            <a:r>
              <a:rPr lang="en-US" altLang="ko-KR" sz="2800" b="1"/>
              <a:t>(</a:t>
            </a:r>
            <a:r>
              <a:rPr lang="ko-KR" altLang="en-US" sz="2800" b="1"/>
              <a:t>다른 부가물 첨가시 줄여야함</a:t>
            </a:r>
            <a:r>
              <a:rPr lang="en-US" altLang="ko-KR" sz="2800" b="1"/>
              <a:t>) </a:t>
            </a:r>
            <a:r>
              <a:rPr lang="ko-KR" altLang="en-US" sz="2800" b="1">
                <a:solidFill>
                  <a:srgbClr val="FF0000"/>
                </a:solidFill>
              </a:rPr>
              <a:t>에틸렌 글리콜 </a:t>
            </a:r>
            <a:r>
              <a:rPr lang="en-US" altLang="ko-KR" sz="2800" b="1">
                <a:solidFill>
                  <a:srgbClr val="FF0000"/>
                </a:solidFill>
              </a:rPr>
              <a:t>7.5ml, </a:t>
            </a:r>
            <a:r>
              <a:rPr lang="ko-KR" altLang="en-US" sz="2800" b="1">
                <a:solidFill>
                  <a:srgbClr val="FF0000"/>
                </a:solidFill>
              </a:rPr>
              <a:t>계면활성제 </a:t>
            </a:r>
            <a:r>
              <a:rPr lang="en-US" altLang="ko-KR" sz="2800" b="1">
                <a:solidFill>
                  <a:srgbClr val="FF0000"/>
                </a:solidFill>
              </a:rPr>
              <a:t>4ml</a:t>
            </a:r>
            <a:endParaRPr lang="ko-KR" altLang="en-US" sz="2800" b="1">
              <a:solidFill>
                <a:srgbClr val="FF0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93D94B4-D5C7-4791-84C3-E70E3F5E6284}"/>
              </a:ext>
            </a:extLst>
          </p:cNvPr>
          <p:cNvSpPr txBox="1"/>
          <p:nvPr/>
        </p:nvSpPr>
        <p:spPr>
          <a:xfrm>
            <a:off x="10152335" y="1588162"/>
            <a:ext cx="20559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물 </a:t>
            </a:r>
            <a:r>
              <a:rPr lang="en-US" altLang="ko-KR"/>
              <a:t>10ml</a:t>
            </a:r>
          </a:p>
          <a:p>
            <a:r>
              <a:rPr lang="ko-KR" altLang="en-US"/>
              <a:t>계면활성제 </a:t>
            </a:r>
            <a:r>
              <a:rPr lang="en-US" altLang="ko-KR"/>
              <a:t>: 2ml</a:t>
            </a:r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F0828E6-8DF0-428D-9C86-E0FF2B965AC1}"/>
              </a:ext>
            </a:extLst>
          </p:cNvPr>
          <p:cNvSpPr txBox="1"/>
          <p:nvPr/>
        </p:nvSpPr>
        <p:spPr>
          <a:xfrm>
            <a:off x="10182547" y="3316116"/>
            <a:ext cx="24788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물 </a:t>
            </a:r>
            <a:r>
              <a:rPr lang="en-US" altLang="ko-KR"/>
              <a:t>10ml</a:t>
            </a:r>
          </a:p>
          <a:p>
            <a:r>
              <a:rPr lang="ko-KR" altLang="en-US"/>
              <a:t>계면활성제 </a:t>
            </a:r>
            <a:r>
              <a:rPr lang="en-US" altLang="ko-KR"/>
              <a:t>: 2.5ml</a:t>
            </a:r>
            <a:endParaRPr lang="ko-KR" altLang="en-US"/>
          </a:p>
        </p:txBody>
      </p:sp>
      <p:sp>
        <p:nvSpPr>
          <p:cNvPr id="21" name="화살표: 오른쪽 20">
            <a:extLst>
              <a:ext uri="{FF2B5EF4-FFF2-40B4-BE49-F238E27FC236}">
                <a16:creationId xmlns:a16="http://schemas.microsoft.com/office/drawing/2014/main" id="{7B5953A1-57C1-4420-A1CD-DA69CBBDD11E}"/>
              </a:ext>
            </a:extLst>
          </p:cNvPr>
          <p:cNvSpPr/>
          <p:nvPr/>
        </p:nvSpPr>
        <p:spPr>
          <a:xfrm rot="5400000">
            <a:off x="9963399" y="2705978"/>
            <a:ext cx="946025" cy="187683"/>
          </a:xfrm>
          <a:prstGeom prst="rightArrow">
            <a:avLst>
              <a:gd name="adj1" fmla="val 22446"/>
              <a:gd name="adj2" fmla="val 4819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9962655-C5F1-41FC-82B2-8FD4FB32AB46}"/>
              </a:ext>
            </a:extLst>
          </p:cNvPr>
          <p:cNvSpPr txBox="1"/>
          <p:nvPr/>
        </p:nvSpPr>
        <p:spPr>
          <a:xfrm>
            <a:off x="10482466" y="2597252"/>
            <a:ext cx="1763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rgbClr val="FF0000"/>
                </a:solidFill>
              </a:rPr>
              <a:t>차이 거의 없음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8185628-5E8A-4C1B-A81B-74087A1E3835}"/>
              </a:ext>
            </a:extLst>
          </p:cNvPr>
          <p:cNvSpPr txBox="1"/>
          <p:nvPr/>
        </p:nvSpPr>
        <p:spPr>
          <a:xfrm>
            <a:off x="3941528" y="3487280"/>
            <a:ext cx="3833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rgbClr val="FF0000"/>
                </a:solidFill>
              </a:rPr>
              <a:t>탄산칼륨 양이 줄이거나</a:t>
            </a:r>
            <a:r>
              <a:rPr lang="en-US" altLang="ko-KR">
                <a:solidFill>
                  <a:srgbClr val="FF0000"/>
                </a:solidFill>
              </a:rPr>
              <a:t>,</a:t>
            </a:r>
            <a:r>
              <a:rPr lang="ko-KR" altLang="en-US">
                <a:solidFill>
                  <a:srgbClr val="FF0000"/>
                </a:solidFill>
              </a:rPr>
              <a:t> 밤새 교반</a:t>
            </a:r>
          </a:p>
        </p:txBody>
      </p:sp>
    </p:spTree>
    <p:extLst>
      <p:ext uri="{BB962C8B-B14F-4D97-AF65-F5344CB8AC3E}">
        <p14:creationId xmlns:p14="http://schemas.microsoft.com/office/powerpoint/2010/main" val="24784889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9C49159D-71CB-4E01-9A58-26D51E327D2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-298626" y="5466963"/>
            <a:ext cx="11596849" cy="740678"/>
          </a:xfrm>
        </p:spPr>
        <p:txBody>
          <a:bodyPr/>
          <a:lstStyle/>
          <a:p>
            <a:r>
              <a:rPr lang="en-US" altLang="ko-KR" sz="3600" dirty="0"/>
              <a:t>2KG </a:t>
            </a:r>
            <a:r>
              <a:rPr lang="ko-KR" altLang="en-US" sz="3600" dirty="0"/>
              <a:t>기준 예상 원가</a:t>
            </a:r>
            <a:r>
              <a:rPr lang="en-US" altLang="ko-KR" sz="3600" dirty="0"/>
              <a:t>(</a:t>
            </a:r>
            <a:r>
              <a:rPr lang="ko-KR" altLang="en-US" sz="3600" dirty="0"/>
              <a:t>대정화금 기준</a:t>
            </a:r>
            <a:r>
              <a:rPr lang="en-US" altLang="ko-KR" sz="3600" dirty="0"/>
              <a:t>)</a:t>
            </a:r>
            <a:endParaRPr lang="ko-KR" altLang="en-US" sz="3600" dirty="0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EBD90953-3E1F-4605-9BB7-B9E7114F44F6}"/>
              </a:ext>
            </a:extLst>
          </p:cNvPr>
          <p:cNvGraphicFramePr>
            <a:graphicFrameLocks noGrp="1"/>
          </p:cNvGraphicFramePr>
          <p:nvPr/>
        </p:nvGraphicFramePr>
        <p:xfrm>
          <a:off x="60991" y="1381177"/>
          <a:ext cx="5224073" cy="37433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025976">
                  <a:extLst>
                    <a:ext uri="{9D8B030D-6E8A-4147-A177-3AD203B41FA5}">
                      <a16:colId xmlns:a16="http://schemas.microsoft.com/office/drawing/2014/main" val="1699632058"/>
                    </a:ext>
                  </a:extLst>
                </a:gridCol>
                <a:gridCol w="732699">
                  <a:extLst>
                    <a:ext uri="{9D8B030D-6E8A-4147-A177-3AD203B41FA5}">
                      <a16:colId xmlns:a16="http://schemas.microsoft.com/office/drawing/2014/main" val="3816092786"/>
                    </a:ext>
                  </a:extLst>
                </a:gridCol>
                <a:gridCol w="732699">
                  <a:extLst>
                    <a:ext uri="{9D8B030D-6E8A-4147-A177-3AD203B41FA5}">
                      <a16:colId xmlns:a16="http://schemas.microsoft.com/office/drawing/2014/main" val="2379893943"/>
                    </a:ext>
                  </a:extLst>
                </a:gridCol>
                <a:gridCol w="732699">
                  <a:extLst>
                    <a:ext uri="{9D8B030D-6E8A-4147-A177-3AD203B41FA5}">
                      <a16:colId xmlns:a16="http://schemas.microsoft.com/office/drawing/2014/main" val="1434511681"/>
                    </a:ext>
                  </a:extLst>
                </a:gridCol>
              </a:tblGrid>
              <a:tr h="55698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0" b="1" u="none" strike="noStrike">
                          <a:effectLst/>
                        </a:rPr>
                        <a:t>물질명</a:t>
                      </a:r>
                      <a:endParaRPr lang="ko-KR" altLang="en-US" sz="2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2000" b="1" u="none" strike="noStrike">
                          <a:effectLst/>
                        </a:rPr>
                        <a:t>%</a:t>
                      </a:r>
                      <a:endParaRPr lang="en-US" altLang="ko-KR" sz="2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2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2000" b="1" u="none" strike="noStrike">
                          <a:effectLst/>
                        </a:rPr>
                        <a:t>2000</a:t>
                      </a:r>
                    </a:p>
                    <a:p>
                      <a:pPr algn="r" fontAlgn="ctr"/>
                      <a:r>
                        <a:rPr lang="en-US" altLang="ko-KR" sz="2000" b="1" u="none" strike="noStrike">
                          <a:effectLst/>
                        </a:rPr>
                        <a:t>(2KG)</a:t>
                      </a:r>
                      <a:endParaRPr lang="en-US" altLang="ko-KR" sz="2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384670134"/>
                  </a:ext>
                </a:extLst>
              </a:tr>
              <a:tr h="282777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0" b="1" u="none" strike="noStrike">
                          <a:effectLst/>
                        </a:rPr>
                        <a:t>탄산칼륨</a:t>
                      </a:r>
                      <a:endParaRPr lang="ko-KR" altLang="en-US" sz="2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2000" b="1" u="none" strike="noStrike">
                          <a:effectLst/>
                        </a:rPr>
                        <a:t>23</a:t>
                      </a:r>
                      <a:endParaRPr lang="en-US" altLang="ko-KR" sz="2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2000" b="1" u="none" strike="noStrike">
                          <a:effectLst/>
                        </a:rPr>
                        <a:t>0.23</a:t>
                      </a:r>
                      <a:endParaRPr lang="en-US" altLang="ko-KR" sz="2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2000" b="1" u="none" strike="noStrike">
                          <a:effectLst/>
                        </a:rPr>
                        <a:t>460</a:t>
                      </a:r>
                      <a:endParaRPr lang="en-US" altLang="ko-KR" sz="2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43056663"/>
                  </a:ext>
                </a:extLst>
              </a:tr>
              <a:tr h="282777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0" b="1" u="none" strike="noStrike">
                          <a:effectLst/>
                        </a:rPr>
                        <a:t>요소</a:t>
                      </a:r>
                      <a:endParaRPr lang="ko-KR" altLang="en-US" sz="2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2000" b="1" u="none" strike="noStrike">
                          <a:effectLst/>
                        </a:rPr>
                        <a:t>5</a:t>
                      </a:r>
                      <a:endParaRPr lang="en-US" altLang="ko-KR" sz="2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2000" b="1" u="none" strike="noStrike">
                          <a:effectLst/>
                        </a:rPr>
                        <a:t>0.05</a:t>
                      </a:r>
                      <a:endParaRPr lang="en-US" altLang="ko-KR" sz="2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2000" b="1" u="none" strike="noStrike">
                          <a:effectLst/>
                        </a:rPr>
                        <a:t>100</a:t>
                      </a:r>
                      <a:endParaRPr lang="en-US" altLang="ko-KR" sz="2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52628028"/>
                  </a:ext>
                </a:extLst>
              </a:tr>
              <a:tr h="556986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1" u="none" strike="noStrike">
                          <a:effectLst/>
                        </a:rPr>
                        <a:t>Sodium phosphate dibasic anhydrous</a:t>
                      </a:r>
                      <a:endParaRPr lang="en-US" sz="2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2000" b="1" u="none" strike="noStrike">
                          <a:effectLst/>
                        </a:rPr>
                        <a:t>2</a:t>
                      </a:r>
                      <a:endParaRPr lang="en-US" altLang="ko-KR" sz="2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2000" b="1" u="none" strike="noStrike">
                          <a:effectLst/>
                        </a:rPr>
                        <a:t>0.02</a:t>
                      </a:r>
                      <a:endParaRPr lang="en-US" altLang="ko-KR" sz="2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2000" b="1" u="none" strike="noStrike">
                          <a:effectLst/>
                        </a:rPr>
                        <a:t>40</a:t>
                      </a:r>
                      <a:endParaRPr lang="en-US" altLang="ko-KR" sz="2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647090841"/>
                  </a:ext>
                </a:extLst>
              </a:tr>
              <a:tr h="556986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1" u="none" strike="noStrike">
                          <a:effectLst/>
                        </a:rPr>
                        <a:t>Sodium acetate(anhydrous)</a:t>
                      </a:r>
                      <a:endParaRPr lang="en-US" sz="2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2000" b="1" u="none" strike="noStrike">
                          <a:effectLst/>
                        </a:rPr>
                        <a:t>2</a:t>
                      </a:r>
                      <a:endParaRPr lang="en-US" altLang="ko-KR" sz="2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2000" b="1" u="none" strike="noStrike">
                          <a:effectLst/>
                        </a:rPr>
                        <a:t>0.02</a:t>
                      </a:r>
                      <a:endParaRPr lang="en-US" altLang="ko-KR" sz="2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2000" b="1" u="none" strike="noStrike">
                          <a:effectLst/>
                        </a:rPr>
                        <a:t>40</a:t>
                      </a:r>
                      <a:endParaRPr lang="en-US" altLang="ko-KR" sz="2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42371300"/>
                  </a:ext>
                </a:extLst>
              </a:tr>
              <a:tr h="282777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0" b="1" u="none" strike="noStrike">
                          <a:effectLst/>
                        </a:rPr>
                        <a:t>코코베타인</a:t>
                      </a:r>
                      <a:endParaRPr lang="ko-KR" altLang="en-US" sz="2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2000" b="1" u="none" strike="noStrike">
                          <a:effectLst/>
                        </a:rPr>
                        <a:t>8</a:t>
                      </a:r>
                      <a:endParaRPr lang="en-US" altLang="ko-KR" sz="2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2000" b="1" u="none" strike="noStrike">
                          <a:effectLst/>
                        </a:rPr>
                        <a:t>0.08</a:t>
                      </a:r>
                      <a:endParaRPr lang="en-US" altLang="ko-KR" sz="2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2000" b="1" u="none" strike="noStrike">
                          <a:effectLst/>
                        </a:rPr>
                        <a:t>160</a:t>
                      </a:r>
                      <a:endParaRPr lang="en-US" altLang="ko-KR" sz="2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04340786"/>
                  </a:ext>
                </a:extLst>
              </a:tr>
              <a:tr h="282777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0" b="1" u="none" strike="noStrike">
                          <a:effectLst/>
                        </a:rPr>
                        <a:t>에틸렌 글리콜 </a:t>
                      </a:r>
                      <a:endParaRPr lang="ko-KR" altLang="en-US" sz="2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2000" b="1" u="none" strike="noStrike">
                          <a:effectLst/>
                        </a:rPr>
                        <a:t>15</a:t>
                      </a:r>
                      <a:endParaRPr lang="en-US" altLang="ko-KR" sz="2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2000" b="1" u="none" strike="noStrike">
                          <a:effectLst/>
                        </a:rPr>
                        <a:t>0.15</a:t>
                      </a:r>
                      <a:endParaRPr lang="en-US" altLang="ko-KR" sz="2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2000" b="1" u="none" strike="noStrike">
                          <a:effectLst/>
                        </a:rPr>
                        <a:t>300</a:t>
                      </a:r>
                      <a:endParaRPr lang="en-US" altLang="ko-KR" sz="2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62161146"/>
                  </a:ext>
                </a:extLst>
              </a:tr>
              <a:tr h="282777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0" b="1" u="none" strike="noStrike">
                          <a:effectLst/>
                        </a:rPr>
                        <a:t>빙초산</a:t>
                      </a:r>
                      <a:endParaRPr lang="ko-KR" altLang="en-US" sz="2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2000" b="1" u="none" strike="noStrike">
                          <a:effectLst/>
                        </a:rPr>
                        <a:t>5</a:t>
                      </a:r>
                      <a:endParaRPr lang="en-US" altLang="ko-KR" sz="2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2000" b="1" u="none" strike="noStrike">
                          <a:effectLst/>
                        </a:rPr>
                        <a:t>0.05</a:t>
                      </a:r>
                      <a:endParaRPr lang="en-US" altLang="ko-KR" sz="2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2000" b="1" u="none" strike="noStrike">
                          <a:effectLst/>
                        </a:rPr>
                        <a:t>100</a:t>
                      </a:r>
                      <a:endParaRPr lang="en-US" altLang="ko-KR" sz="2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93153839"/>
                  </a:ext>
                </a:extLst>
              </a:tr>
              <a:tr h="282777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0" b="1" u="none" strike="noStrike">
                          <a:effectLst/>
                        </a:rPr>
                        <a:t>물</a:t>
                      </a:r>
                      <a:endParaRPr lang="ko-KR" altLang="en-US" sz="2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2000" b="1" u="none" strike="noStrike">
                          <a:effectLst/>
                        </a:rPr>
                        <a:t>40</a:t>
                      </a:r>
                      <a:endParaRPr lang="en-US" altLang="ko-KR" sz="2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2000" b="1" u="none" strike="noStrike">
                          <a:effectLst/>
                        </a:rPr>
                        <a:t>0.4</a:t>
                      </a:r>
                      <a:endParaRPr lang="en-US" altLang="ko-KR" sz="2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2000" b="1" u="none" strike="noStrike">
                          <a:effectLst/>
                        </a:rPr>
                        <a:t>800</a:t>
                      </a:r>
                      <a:endParaRPr lang="en-US" altLang="ko-KR" sz="2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677009925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F46DC862-5AB7-43FB-8215-228B9AE4F534}"/>
              </a:ext>
            </a:extLst>
          </p:cNvPr>
          <p:cNvGraphicFramePr>
            <a:graphicFrameLocks noGrp="1"/>
          </p:cNvGraphicFramePr>
          <p:nvPr/>
        </p:nvGraphicFramePr>
        <p:xfrm>
          <a:off x="5499799" y="1483628"/>
          <a:ext cx="6631208" cy="364087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696949">
                  <a:extLst>
                    <a:ext uri="{9D8B030D-6E8A-4147-A177-3AD203B41FA5}">
                      <a16:colId xmlns:a16="http://schemas.microsoft.com/office/drawing/2014/main" val="4040540999"/>
                    </a:ext>
                  </a:extLst>
                </a:gridCol>
                <a:gridCol w="695987">
                  <a:extLst>
                    <a:ext uri="{9D8B030D-6E8A-4147-A177-3AD203B41FA5}">
                      <a16:colId xmlns:a16="http://schemas.microsoft.com/office/drawing/2014/main" val="3690848558"/>
                    </a:ext>
                  </a:extLst>
                </a:gridCol>
                <a:gridCol w="695987">
                  <a:extLst>
                    <a:ext uri="{9D8B030D-6E8A-4147-A177-3AD203B41FA5}">
                      <a16:colId xmlns:a16="http://schemas.microsoft.com/office/drawing/2014/main" val="3182907626"/>
                    </a:ext>
                  </a:extLst>
                </a:gridCol>
                <a:gridCol w="695987">
                  <a:extLst>
                    <a:ext uri="{9D8B030D-6E8A-4147-A177-3AD203B41FA5}">
                      <a16:colId xmlns:a16="http://schemas.microsoft.com/office/drawing/2014/main" val="2436579669"/>
                    </a:ext>
                  </a:extLst>
                </a:gridCol>
                <a:gridCol w="1150311">
                  <a:extLst>
                    <a:ext uri="{9D8B030D-6E8A-4147-A177-3AD203B41FA5}">
                      <a16:colId xmlns:a16="http://schemas.microsoft.com/office/drawing/2014/main" val="666344488"/>
                    </a:ext>
                  </a:extLst>
                </a:gridCol>
                <a:gridCol w="695987">
                  <a:extLst>
                    <a:ext uri="{9D8B030D-6E8A-4147-A177-3AD203B41FA5}">
                      <a16:colId xmlns:a16="http://schemas.microsoft.com/office/drawing/2014/main" val="3310463700"/>
                    </a:ext>
                  </a:extLst>
                </a:gridCol>
              </a:tblGrid>
              <a:tr h="55441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600" b="1" u="none" strike="noStrike">
                          <a:effectLst/>
                        </a:rPr>
                        <a:t>물질 명</a:t>
                      </a:r>
                      <a:endParaRPr lang="ko-KR" altLang="en-US" sz="16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600" b="1" u="none" strike="noStrike">
                          <a:effectLst/>
                        </a:rPr>
                        <a:t>무게</a:t>
                      </a:r>
                      <a:r>
                        <a:rPr lang="en-US" altLang="ko-KR" sz="1600" b="1" u="none" strike="noStrike">
                          <a:effectLst/>
                        </a:rPr>
                        <a:t>(</a:t>
                      </a:r>
                      <a:r>
                        <a:rPr lang="en-US" sz="1600" b="1" u="none" strike="noStrike">
                          <a:effectLst/>
                        </a:rPr>
                        <a:t>g)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600" b="1" u="none" strike="noStrike">
                          <a:effectLst/>
                        </a:rPr>
                        <a:t>가격</a:t>
                      </a:r>
                      <a:r>
                        <a:rPr lang="en-US" altLang="ko-KR" sz="1600" b="1" u="none" strike="noStrike">
                          <a:effectLst/>
                        </a:rPr>
                        <a:t>(</a:t>
                      </a:r>
                      <a:r>
                        <a:rPr lang="ko-KR" altLang="en-US" sz="1600" b="1" u="none" strike="noStrike">
                          <a:effectLst/>
                        </a:rPr>
                        <a:t>원</a:t>
                      </a:r>
                      <a:r>
                        <a:rPr lang="en-US" altLang="ko-KR" sz="1600" b="1" u="none" strike="noStrike">
                          <a:effectLst/>
                        </a:rPr>
                        <a:t>)</a:t>
                      </a:r>
                      <a:endParaRPr lang="en-US" altLang="ko-KR" sz="16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1" u="none" strike="noStrike">
                          <a:effectLst/>
                        </a:rPr>
                        <a:t>g</a:t>
                      </a:r>
                      <a:r>
                        <a:rPr lang="ko-KR" altLang="en-US" sz="1600" b="1" u="none" strike="noStrike">
                          <a:effectLst/>
                        </a:rPr>
                        <a:t>당 가격</a:t>
                      </a:r>
                      <a:endParaRPr lang="ko-KR" altLang="en-US" sz="16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1" u="none" strike="noStrike">
                          <a:effectLst/>
                        </a:rPr>
                        <a:t>2KG</a:t>
                      </a:r>
                      <a:r>
                        <a:rPr lang="ko-KR" altLang="en-US" sz="1600" b="1" u="none" strike="noStrike">
                          <a:effectLst/>
                        </a:rPr>
                        <a:t>당 물질무게</a:t>
                      </a:r>
                      <a:endParaRPr lang="ko-KR" altLang="en-US" sz="16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600" b="1" u="none" strike="noStrike">
                          <a:effectLst/>
                        </a:rPr>
                        <a:t>예상 원가</a:t>
                      </a:r>
                      <a:endParaRPr lang="ko-KR" altLang="en-US" sz="16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42002701"/>
                  </a:ext>
                </a:extLst>
              </a:tr>
              <a:tr h="28251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600" b="1" u="none" strike="noStrike">
                          <a:effectLst/>
                        </a:rPr>
                        <a:t>탄산칼륨</a:t>
                      </a:r>
                      <a:endParaRPr lang="ko-KR" altLang="en-US" sz="16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600" b="1" u="none" strike="noStrike">
                          <a:effectLst/>
                        </a:rPr>
                        <a:t>25000</a:t>
                      </a:r>
                      <a:endParaRPr lang="en-US" altLang="ko-KR" sz="16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600" b="1" u="none" strike="noStrike">
                          <a:effectLst/>
                        </a:rPr>
                        <a:t>93800</a:t>
                      </a:r>
                      <a:endParaRPr lang="en-US" altLang="ko-KR" sz="16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600" b="1" u="none" strike="noStrike">
                          <a:effectLst/>
                        </a:rPr>
                        <a:t>37.52</a:t>
                      </a:r>
                      <a:endParaRPr lang="en-US" altLang="ko-KR" sz="16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600" b="1" u="none" strike="noStrike">
                          <a:effectLst/>
                        </a:rPr>
                        <a:t>460</a:t>
                      </a:r>
                      <a:endParaRPr lang="en-US" altLang="ko-KR" sz="16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600" b="1" u="none" strike="noStrike">
                          <a:effectLst/>
                        </a:rPr>
                        <a:t>1726</a:t>
                      </a:r>
                      <a:endParaRPr lang="en-US" altLang="ko-KR" sz="16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155129530"/>
                  </a:ext>
                </a:extLst>
              </a:tr>
              <a:tr h="28251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600" b="1" u="none" strike="noStrike">
                          <a:effectLst/>
                        </a:rPr>
                        <a:t>요소</a:t>
                      </a:r>
                      <a:endParaRPr lang="ko-KR" altLang="en-US" sz="16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600" b="1" u="none" strike="noStrike">
                          <a:effectLst/>
                        </a:rPr>
                        <a:t>25000</a:t>
                      </a:r>
                      <a:endParaRPr lang="en-US" altLang="ko-KR" sz="16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600" b="1" u="none" strike="noStrike">
                          <a:effectLst/>
                        </a:rPr>
                        <a:t>62500</a:t>
                      </a:r>
                      <a:endParaRPr lang="en-US" altLang="ko-KR" sz="16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600" b="1" u="none" strike="noStrike">
                          <a:effectLst/>
                        </a:rPr>
                        <a:t>25</a:t>
                      </a:r>
                      <a:endParaRPr lang="en-US" altLang="ko-KR" sz="16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600" b="1" u="none" strike="noStrike">
                          <a:effectLst/>
                        </a:rPr>
                        <a:t>100</a:t>
                      </a:r>
                      <a:endParaRPr lang="en-US" altLang="ko-KR" sz="16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600" b="1" u="none" strike="noStrike">
                          <a:effectLst/>
                        </a:rPr>
                        <a:t>250</a:t>
                      </a:r>
                      <a:endParaRPr lang="en-US" altLang="ko-KR" sz="16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67344739"/>
                  </a:ext>
                </a:extLst>
              </a:tr>
              <a:tr h="55441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1" u="none" strike="noStrike">
                          <a:effectLst/>
                        </a:rPr>
                        <a:t>Sodium phosphate dibasic anhydrous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600" b="1" u="none" strike="noStrike">
                          <a:effectLst/>
                        </a:rPr>
                        <a:t>25000</a:t>
                      </a:r>
                      <a:endParaRPr lang="en-US" altLang="ko-KR" sz="16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600" b="1" u="none" strike="noStrike">
                          <a:effectLst/>
                        </a:rPr>
                        <a:t>187500</a:t>
                      </a:r>
                      <a:endParaRPr lang="en-US" altLang="ko-KR" sz="16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600" b="1" u="none" strike="noStrike">
                          <a:effectLst/>
                        </a:rPr>
                        <a:t>75</a:t>
                      </a:r>
                      <a:endParaRPr lang="en-US" altLang="ko-KR" sz="16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600" b="1" u="none" strike="noStrike">
                          <a:effectLst/>
                        </a:rPr>
                        <a:t>40</a:t>
                      </a:r>
                      <a:endParaRPr lang="en-US" altLang="ko-KR" sz="16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600" b="1" u="none" strike="noStrike">
                          <a:effectLst/>
                        </a:rPr>
                        <a:t>300</a:t>
                      </a:r>
                      <a:endParaRPr lang="en-US" altLang="ko-KR" sz="16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60120114"/>
                  </a:ext>
                </a:extLst>
              </a:tr>
              <a:tr h="55441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1" u="none" strike="noStrike">
                          <a:effectLst/>
                        </a:rPr>
                        <a:t>Sodium acetate(anhydrous)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600" b="1" u="none" strike="noStrike">
                          <a:effectLst/>
                        </a:rPr>
                        <a:t>25000</a:t>
                      </a:r>
                      <a:endParaRPr lang="en-US" altLang="ko-KR" sz="16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600" b="1" u="none" strike="noStrike">
                          <a:effectLst/>
                        </a:rPr>
                        <a:t>68300</a:t>
                      </a:r>
                      <a:endParaRPr lang="en-US" altLang="ko-KR" sz="16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600" b="1" u="none" strike="noStrike">
                          <a:effectLst/>
                        </a:rPr>
                        <a:t>27.32</a:t>
                      </a:r>
                      <a:endParaRPr lang="en-US" altLang="ko-KR" sz="16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600" b="1" u="none" strike="noStrike">
                          <a:effectLst/>
                        </a:rPr>
                        <a:t>40</a:t>
                      </a:r>
                      <a:endParaRPr lang="en-US" altLang="ko-KR" sz="16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600" b="1" u="none" strike="noStrike">
                          <a:effectLst/>
                        </a:rPr>
                        <a:t>109</a:t>
                      </a:r>
                      <a:endParaRPr lang="en-US" altLang="ko-KR" sz="16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118100335"/>
                  </a:ext>
                </a:extLst>
              </a:tr>
              <a:tr h="28251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600" b="1" u="none" strike="noStrike">
                          <a:effectLst/>
                        </a:rPr>
                        <a:t>코코베타인</a:t>
                      </a:r>
                      <a:endParaRPr lang="ko-KR" altLang="en-US" sz="16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600" b="1" u="none" strike="noStrike">
                          <a:effectLst/>
                        </a:rPr>
                        <a:t>1000</a:t>
                      </a:r>
                      <a:endParaRPr lang="en-US" altLang="ko-KR" sz="16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600" b="1" u="none" strike="noStrike">
                          <a:effectLst/>
                        </a:rPr>
                        <a:t>5200</a:t>
                      </a:r>
                      <a:endParaRPr lang="en-US" altLang="ko-KR" sz="16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600" b="1" u="none" strike="noStrike">
                          <a:effectLst/>
                        </a:rPr>
                        <a:t>5.2</a:t>
                      </a:r>
                      <a:endParaRPr lang="en-US" altLang="ko-KR" sz="16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600" b="1" u="none" strike="noStrike">
                          <a:effectLst/>
                        </a:rPr>
                        <a:t>160</a:t>
                      </a:r>
                      <a:endParaRPr lang="en-US" altLang="ko-KR" sz="16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600" b="1" u="none" strike="noStrike">
                          <a:effectLst/>
                        </a:rPr>
                        <a:t>832</a:t>
                      </a:r>
                      <a:endParaRPr lang="en-US" altLang="ko-KR" sz="16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44504600"/>
                  </a:ext>
                </a:extLst>
              </a:tr>
              <a:tr h="28251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600" b="1" u="none" strike="noStrike">
                          <a:effectLst/>
                        </a:rPr>
                        <a:t>에틸렌 글리콜 </a:t>
                      </a:r>
                      <a:endParaRPr lang="ko-KR" altLang="en-US" sz="16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600" b="1" u="none" strike="noStrike">
                          <a:effectLst/>
                        </a:rPr>
                        <a:t>20000</a:t>
                      </a:r>
                      <a:endParaRPr lang="en-US" altLang="ko-KR" sz="16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600" b="1" u="none" strike="noStrike">
                          <a:effectLst/>
                        </a:rPr>
                        <a:t>65000</a:t>
                      </a:r>
                      <a:endParaRPr lang="en-US" altLang="ko-KR" sz="16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600" b="1" u="none" strike="noStrike">
                          <a:effectLst/>
                        </a:rPr>
                        <a:t>32.5</a:t>
                      </a:r>
                      <a:endParaRPr lang="en-US" altLang="ko-KR" sz="16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600" b="1" u="none" strike="noStrike">
                          <a:effectLst/>
                        </a:rPr>
                        <a:t>300</a:t>
                      </a:r>
                      <a:endParaRPr lang="en-US" altLang="ko-KR" sz="16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600" b="1" u="none" strike="noStrike">
                          <a:effectLst/>
                        </a:rPr>
                        <a:t>975</a:t>
                      </a:r>
                      <a:endParaRPr lang="en-US" altLang="ko-KR" sz="16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606506251"/>
                  </a:ext>
                </a:extLst>
              </a:tr>
              <a:tr h="28251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600" b="1" u="none" strike="noStrike">
                          <a:effectLst/>
                        </a:rPr>
                        <a:t>빙초산</a:t>
                      </a:r>
                      <a:endParaRPr lang="ko-KR" altLang="en-US" sz="16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600" b="1" u="none" strike="noStrike">
                          <a:effectLst/>
                        </a:rPr>
                        <a:t>1000</a:t>
                      </a:r>
                      <a:endParaRPr lang="en-US" altLang="ko-KR" sz="16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600" b="1" u="none" strike="noStrike">
                          <a:effectLst/>
                        </a:rPr>
                        <a:t>7500</a:t>
                      </a:r>
                      <a:endParaRPr lang="en-US" altLang="ko-KR" sz="16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600" b="1" u="none" strike="noStrike">
                          <a:effectLst/>
                        </a:rPr>
                        <a:t>7.5</a:t>
                      </a:r>
                      <a:endParaRPr lang="en-US" altLang="ko-KR" sz="16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600" b="1" u="none" strike="noStrike">
                          <a:effectLst/>
                        </a:rPr>
                        <a:t>100</a:t>
                      </a:r>
                      <a:endParaRPr lang="en-US" altLang="ko-KR" sz="16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600" b="1" u="none" strike="noStrike">
                          <a:effectLst/>
                        </a:rPr>
                        <a:t>750</a:t>
                      </a:r>
                      <a:endParaRPr lang="en-US" altLang="ko-KR" sz="16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45260255"/>
                  </a:ext>
                </a:extLst>
              </a:tr>
              <a:tr h="282518">
                <a:tc>
                  <a:txBody>
                    <a:bodyPr/>
                    <a:lstStyle/>
                    <a:p>
                      <a:pPr algn="l" fontAlgn="ctr"/>
                      <a:endParaRPr lang="ko-KR" altLang="en-US" sz="16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6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6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6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6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6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84432871"/>
                  </a:ext>
                </a:extLst>
              </a:tr>
              <a:tr h="28251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600" b="1" u="none" strike="noStrike">
                          <a:effectLst/>
                        </a:rPr>
                        <a:t>총가격</a:t>
                      </a:r>
                      <a:endParaRPr lang="ko-KR" altLang="en-US" sz="16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6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6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6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6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600" b="1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4942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636795785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3B957A2A-DBB8-401D-9951-60803F0EFBAD}"/>
              </a:ext>
            </a:extLst>
          </p:cNvPr>
          <p:cNvSpPr txBox="1"/>
          <p:nvPr/>
        </p:nvSpPr>
        <p:spPr>
          <a:xfrm>
            <a:off x="4343400" y="281257"/>
            <a:ext cx="64960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b="1" dirty="0"/>
              <a:t>최종 결과물</a:t>
            </a:r>
          </a:p>
        </p:txBody>
      </p:sp>
    </p:spTree>
    <p:extLst>
      <p:ext uri="{BB962C8B-B14F-4D97-AF65-F5344CB8AC3E}">
        <p14:creationId xmlns:p14="http://schemas.microsoft.com/office/powerpoint/2010/main" val="12074140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1AAF823E-B6D8-4E8A-A578-E67E9197A63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결과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B195985-2590-4D14-A2AA-4CBD9B7A56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9050" y="1547812"/>
            <a:ext cx="1962150" cy="32766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856C9D6-F785-4290-BFA8-5623E9E645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750" y="1576387"/>
            <a:ext cx="1895475" cy="324802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F89E202-207F-4924-970F-4079212E7E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7025" y="1576387"/>
            <a:ext cx="1924050" cy="328612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B3FB72E-C18C-465E-940A-66F9391949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86900" y="1633537"/>
            <a:ext cx="1924050" cy="3228975"/>
          </a:xfrm>
          <a:prstGeom prst="rect">
            <a:avLst/>
          </a:prstGeom>
        </p:spPr>
      </p:pic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A9ABD224-C4EC-4DE8-84AF-5782016BA2B1}"/>
              </a:ext>
            </a:extLst>
          </p:cNvPr>
          <p:cNvSpPr/>
          <p:nvPr/>
        </p:nvSpPr>
        <p:spPr>
          <a:xfrm>
            <a:off x="3109912" y="3186112"/>
            <a:ext cx="552450" cy="484632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879CD118-6179-4E87-8D79-FE54B7C4EEC1}"/>
              </a:ext>
            </a:extLst>
          </p:cNvPr>
          <p:cNvSpPr/>
          <p:nvPr/>
        </p:nvSpPr>
        <p:spPr>
          <a:xfrm>
            <a:off x="5957887" y="3186112"/>
            <a:ext cx="552450" cy="484632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0172BA8C-E064-43FD-976F-AE3F7187449E}"/>
              </a:ext>
            </a:extLst>
          </p:cNvPr>
          <p:cNvSpPr/>
          <p:nvPr/>
        </p:nvSpPr>
        <p:spPr>
          <a:xfrm>
            <a:off x="8767762" y="3186112"/>
            <a:ext cx="552450" cy="484632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11378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6DF91CCE-A843-45C5-9FCF-C61DBA9DAD6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75928" y="3066876"/>
            <a:ext cx="11573197" cy="724247"/>
          </a:xfrm>
        </p:spPr>
        <p:txBody>
          <a:bodyPr/>
          <a:lstStyle/>
          <a:p>
            <a:r>
              <a:rPr lang="ko-KR" altLang="en-US" b="1" dirty="0"/>
              <a:t>감사합니다</a:t>
            </a:r>
            <a:r>
              <a:rPr lang="en-US" altLang="ko-KR" b="1" dirty="0"/>
              <a:t>.</a:t>
            </a:r>
          </a:p>
          <a:p>
            <a:r>
              <a:rPr lang="ko-KR" altLang="en-US" sz="2400" b="1" dirty="0"/>
              <a:t>김용권 </a:t>
            </a:r>
            <a:r>
              <a:rPr lang="en-US" altLang="ko-KR" sz="2400" b="1" dirty="0"/>
              <a:t>010 9577 0445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3676216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2A5A08B2-B4FF-42F7-B263-439A9ABC836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/>
              <a:t>강화액 소화약제 관련 법안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9600A32-9603-4C42-8BA7-817AE44AE548}"/>
              </a:ext>
            </a:extLst>
          </p:cNvPr>
          <p:cNvSpPr/>
          <p:nvPr/>
        </p:nvSpPr>
        <p:spPr>
          <a:xfrm>
            <a:off x="213471" y="1502688"/>
            <a:ext cx="11765058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/>
              <a:t>제6조(강화액 소화약제) </a:t>
            </a:r>
            <a:endParaRPr lang="en-US" altLang="ko-KR"/>
          </a:p>
          <a:p>
            <a:r>
              <a:rPr lang="ko-KR" altLang="en-US"/>
              <a:t>① 강화액소화약제는 다음 각 호에 적합한 알카리 금속염류 등을 주성분으로 하는 수용액이어야 한다. &lt;개정 2012. 2. 9.&gt;</a:t>
            </a:r>
          </a:p>
          <a:p>
            <a:r>
              <a:rPr lang="ko-KR" altLang="en-US"/>
              <a:t>  1. 알카리 금속염류의 수용액인 경우에는 알카리성 반응을 나타내어야 한다.</a:t>
            </a:r>
          </a:p>
          <a:p>
            <a:r>
              <a:rPr lang="ko-KR" altLang="en-US"/>
              <a:t>  2</a:t>
            </a:r>
            <a:r>
              <a:rPr lang="ko-KR" altLang="en-US">
                <a:solidFill>
                  <a:srgbClr val="FF0000"/>
                </a:solidFill>
              </a:rPr>
              <a:t>. </a:t>
            </a:r>
            <a:r>
              <a:rPr lang="ko-KR" altLang="en-US" b="1">
                <a:solidFill>
                  <a:srgbClr val="FF0000"/>
                </a:solidFill>
              </a:rPr>
              <a:t>응고점이 -20 ℃ 이하</a:t>
            </a:r>
            <a:r>
              <a:rPr lang="ko-KR" altLang="en-US" b="1"/>
              <a:t>이어야 </a:t>
            </a:r>
            <a:r>
              <a:rPr lang="ko-KR" altLang="en-US"/>
              <a:t>하고 설계값의 0 ℃에서 -10 ℃이내 이어야 한다. &lt;개정 2012. 2. 9.&gt;</a:t>
            </a:r>
            <a:endParaRPr lang="en-US" altLang="ko-KR"/>
          </a:p>
          <a:p>
            <a:endParaRPr lang="ko-KR" altLang="en-US"/>
          </a:p>
          <a:p>
            <a:r>
              <a:rPr lang="ko-KR" altLang="en-US"/>
              <a:t>  ② 자체의 화학반응에 의하여 발생하는 가스를 방사압력의 압력원으로 하는 소화기에 충전하는 강화액 소화약제는 제1항의 규정에 적합한 알카리 금속염류 등의 수용액 및 응고점이 -20 ℃ 이하인 양질의 무기산 또는 이와 같은 염류이어야 하며 방사액의 수소이온농도는 제5조 제3호의 규정에 적합하여야 한다.</a:t>
            </a:r>
            <a:endParaRPr lang="en-US" altLang="ko-KR"/>
          </a:p>
          <a:p>
            <a:endParaRPr lang="ko-KR" altLang="en-US"/>
          </a:p>
          <a:p>
            <a:r>
              <a:rPr lang="ko-KR" altLang="en-US"/>
              <a:t>  ③ 강화액소화기용의 분말상태의 알카리 금속염류 등은 잘 용해되어야 하며 수용액으로 만들었을 경우에는 제1항 제2항의 규정에 적합하여야 한다.</a:t>
            </a:r>
            <a:endParaRPr lang="en-US" altLang="ko-KR"/>
          </a:p>
          <a:p>
            <a:endParaRPr lang="ko-KR" altLang="en-US"/>
          </a:p>
          <a:p>
            <a:r>
              <a:rPr lang="ko-KR" altLang="en-US"/>
              <a:t>  ④ 삭제  &lt;2012. 2. 9.&gt;</a:t>
            </a:r>
            <a:endParaRPr lang="en-US" altLang="ko-KR"/>
          </a:p>
          <a:p>
            <a:endParaRPr lang="ko-KR" altLang="en-US"/>
          </a:p>
          <a:p>
            <a:r>
              <a:rPr lang="ko-KR" altLang="en-US"/>
              <a:t>  ⑤ 강화액소화약제에 강철, 황동 및 알루미늄(이하 "강철 등"이라 한다)을 </a:t>
            </a:r>
            <a:r>
              <a:rPr lang="ko-KR" altLang="en-US" b="1">
                <a:solidFill>
                  <a:srgbClr val="FF0000"/>
                </a:solidFill>
              </a:rPr>
              <a:t>(38 ± 2) ℃에 21일 동안 놓아두었을 때 강철 등의 중량손실이 각각 1일에 3 ㎎/20 ㎠ 이하</a:t>
            </a:r>
            <a:r>
              <a:rPr lang="ko-KR" altLang="en-US"/>
              <a:t>이어야 한다. &lt;개정 2012. 2. 9.&gt; </a:t>
            </a:r>
            <a:endParaRPr lang="en-US" altLang="ko-KR"/>
          </a:p>
          <a:p>
            <a:endParaRPr lang="ko-KR" altLang="en-US"/>
          </a:p>
          <a:p>
            <a:r>
              <a:rPr lang="ko-KR" altLang="en-US"/>
              <a:t>  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F64A25E-8BAA-4B63-BFB9-F5ADDF8763C8}"/>
              </a:ext>
            </a:extLst>
          </p:cNvPr>
          <p:cNvSpPr/>
          <p:nvPr/>
        </p:nvSpPr>
        <p:spPr>
          <a:xfrm>
            <a:off x="5513613" y="1065857"/>
            <a:ext cx="710837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hlinkClick r:id="rId2"/>
              </a:rPr>
              <a:t>http://law.go.kr/admRulLsInfoP.do?admRulSeq=2000000018457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1010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2A5A08B2-B4FF-42F7-B263-439A9ABC836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/>
              <a:t>강화액 소화약제 관련 법안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29F3923-ECFE-49DE-9AD4-51B6061C6431}"/>
              </a:ext>
            </a:extLst>
          </p:cNvPr>
          <p:cNvSpPr/>
          <p:nvPr/>
        </p:nvSpPr>
        <p:spPr>
          <a:xfrm>
            <a:off x="323527" y="1443841"/>
            <a:ext cx="11573197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/>
              <a:t>⑥ 강화액소화약제의 침전량은 (20 ± 2) ℃온도의 강화액소화약제를 원심분리용 시험관에 넣고 상대원심력을 분당 </a:t>
            </a:r>
            <a:r>
              <a:rPr lang="ko-KR" altLang="en-US" b="1">
                <a:solidFill>
                  <a:srgbClr val="FF0000"/>
                </a:solidFill>
              </a:rPr>
              <a:t>회전수 600∼700으로 원심 분리하여 생기는 침전물이 0.1 Vol % 이하이어야 </a:t>
            </a:r>
            <a:r>
              <a:rPr lang="ko-KR" altLang="en-US"/>
              <a:t>한다.</a:t>
            </a:r>
            <a:endParaRPr lang="en-US" altLang="ko-KR"/>
          </a:p>
          <a:p>
            <a:endParaRPr lang="ko-KR" altLang="en-US"/>
          </a:p>
          <a:p>
            <a:r>
              <a:rPr lang="ko-KR" altLang="en-US"/>
              <a:t>  ⑦ 강화액소화약제를 (65 ± 2) ℃ 온도로 216시간 유지한 후 실온으로 환원하고, 다시 (-18 ± 2) ℃ 온도로 24시간 유지한 후 실온으로 환원시키는 시험을 하고 변질후 침전량은 제6항의 규정에 의한 방법으로 측정한 경우 0.2 vol % 이하이어야 한다.</a:t>
            </a:r>
            <a:endParaRPr lang="en-US" altLang="ko-KR"/>
          </a:p>
          <a:p>
            <a:endParaRPr lang="ko-KR" altLang="en-US"/>
          </a:p>
          <a:p>
            <a:r>
              <a:rPr lang="ko-KR" altLang="en-US"/>
              <a:t>  ⑧ 강화액소화약제의 </a:t>
            </a:r>
            <a:r>
              <a:rPr lang="ko-KR" altLang="en-US" b="1">
                <a:solidFill>
                  <a:srgbClr val="FF0000"/>
                </a:solidFill>
              </a:rPr>
              <a:t>표면장력은 33 mN/m 이하</a:t>
            </a:r>
            <a:r>
              <a:rPr lang="ko-KR" altLang="en-US"/>
              <a:t>이어야 하며 설계값의 -3.0 mN/m 이상 1.5 mN/m 이하 이어야 한다.</a:t>
            </a:r>
            <a:endParaRPr lang="en-US" altLang="ko-KR"/>
          </a:p>
          <a:p>
            <a:endParaRPr lang="ko-KR" altLang="en-US"/>
          </a:p>
          <a:p>
            <a:r>
              <a:rPr lang="ko-KR" altLang="en-US"/>
              <a:t>  ⑨ 비중은 KS M 0004(화학제품의 비중 측정방법)의 비중부액계 또는 비중병을 사용하여 (20 ± 2) ℃에서 측정하였을 때 설계값의 ±0.02이어야 한다.</a:t>
            </a:r>
            <a:endParaRPr lang="en-US" altLang="ko-KR"/>
          </a:p>
          <a:p>
            <a:endParaRPr lang="ko-KR" altLang="en-US"/>
          </a:p>
          <a:p>
            <a:r>
              <a:rPr lang="ko-KR" altLang="en-US"/>
              <a:t>  ⑩ 수소이온농도는 KS M 0011(수용액의 pH측정방법)에 따라 측정하였을 때 설계값 ±0.4이어야 한다.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B765A4F-1DD1-4474-8790-E25FED5944C3}"/>
              </a:ext>
            </a:extLst>
          </p:cNvPr>
          <p:cNvSpPr/>
          <p:nvPr/>
        </p:nvSpPr>
        <p:spPr>
          <a:xfrm>
            <a:off x="5448298" y="970428"/>
            <a:ext cx="710837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hlinkClick r:id="rId2"/>
              </a:rPr>
              <a:t>http://law.go.kr/admRulLsInfoP.do?admRulSeq=2000000018457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37703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2A5A08B2-B4FF-42F7-B263-439A9ABC836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/>
              <a:t>중요 기준 정리</a:t>
            </a:r>
            <a:endParaRPr lang="en-US" altLang="ko-KR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BFD0D4-05F9-4EC0-8CDC-61EFF9543A64}"/>
              </a:ext>
            </a:extLst>
          </p:cNvPr>
          <p:cNvSpPr/>
          <p:nvPr/>
        </p:nvSpPr>
        <p:spPr>
          <a:xfrm>
            <a:off x="2999013" y="1280154"/>
            <a:ext cx="7281637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buAutoNum type="arabicPeriod"/>
            </a:pPr>
            <a:r>
              <a:rPr lang="ko-KR" altLang="en-US" sz="2800" b="1"/>
              <a:t>응고점이 -20 ℃ 이하</a:t>
            </a:r>
            <a:endParaRPr lang="en-US" altLang="ko-KR" sz="2800" b="1"/>
          </a:p>
          <a:p>
            <a:pPr marL="514350" indent="-514350">
              <a:buAutoNum type="arabicPeriod"/>
            </a:pPr>
            <a:endParaRPr lang="en-US" altLang="ko-KR" sz="2800" b="1"/>
          </a:p>
          <a:p>
            <a:pPr marL="514350" indent="-514350">
              <a:buFontTx/>
              <a:buAutoNum type="arabicPeriod"/>
            </a:pPr>
            <a:r>
              <a:rPr lang="ko-KR" altLang="en-US" sz="2800" b="1"/>
              <a:t>표면장력은 33 mN/m 이하</a:t>
            </a:r>
            <a:endParaRPr lang="en-US" altLang="ko-KR" sz="2800" b="1"/>
          </a:p>
          <a:p>
            <a:pPr marL="514350" indent="-514350">
              <a:buFontTx/>
              <a:buAutoNum type="arabicPeriod"/>
            </a:pPr>
            <a:endParaRPr lang="en-US" altLang="ko-KR" sz="2800" b="1"/>
          </a:p>
          <a:p>
            <a:pPr marL="514350" indent="-514350">
              <a:buFontTx/>
              <a:buAutoNum type="arabicPeriod"/>
            </a:pPr>
            <a:r>
              <a:rPr lang="ko-KR" altLang="en-US" sz="2800" b="1"/>
              <a:t>(38 ± 2) ℃에 21일 동안 놓아두었을 때 강철 등의 중량손실이 각각 1일에 3 ㎎/20 ㎠ 이하</a:t>
            </a:r>
            <a:endParaRPr lang="en-US" altLang="ko-KR" sz="2800" b="1"/>
          </a:p>
          <a:p>
            <a:pPr marL="514350" indent="-514350">
              <a:buFontTx/>
              <a:buAutoNum type="arabicPeriod"/>
            </a:pPr>
            <a:endParaRPr lang="ko-KR" altLang="en-US" sz="2800" b="1"/>
          </a:p>
          <a:p>
            <a:pPr marL="514350" indent="-514350">
              <a:buFontTx/>
              <a:buAutoNum type="arabicPeriod"/>
            </a:pPr>
            <a:r>
              <a:rPr lang="ko-KR" altLang="en-US" sz="2800" b="1"/>
              <a:t>회전수 600∼700으로 원심 분리하여 생기는 침전물이 0.1 Vol % 이하이어야 </a:t>
            </a:r>
          </a:p>
          <a:p>
            <a:r>
              <a:rPr lang="ko-KR" altLang="en-US" sz="2800" b="1"/>
              <a:t> </a:t>
            </a:r>
          </a:p>
          <a:p>
            <a:pPr marL="514350" indent="-514350">
              <a:buAutoNum type="arabicPeriod"/>
            </a:pPr>
            <a:endParaRPr lang="ko-KR" altLang="en-US" sz="2800" b="1"/>
          </a:p>
        </p:txBody>
      </p:sp>
    </p:spTree>
    <p:extLst>
      <p:ext uri="{BB962C8B-B14F-4D97-AF65-F5344CB8AC3E}">
        <p14:creationId xmlns:p14="http://schemas.microsoft.com/office/powerpoint/2010/main" val="40114331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104D8138-B743-4417-A703-1AFDEA6767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>
                <a:solidFill>
                  <a:srgbClr val="FF0000"/>
                </a:solidFill>
              </a:rPr>
              <a:t>탄산칼륨</a:t>
            </a:r>
            <a:r>
              <a:rPr lang="ko-KR" altLang="en-US"/>
              <a:t> 과 탄산수소 칼륨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BF0050E-2EA7-4179-A67A-830ECC9F23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309" y="1263400"/>
            <a:ext cx="10760557" cy="1790350"/>
          </a:xfrm>
          <a:prstGeom prst="rect">
            <a:avLst/>
          </a:prstGeom>
        </p:spPr>
      </p:pic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C066A0FD-ACE0-4062-948D-D6DF3BAF280A}"/>
              </a:ext>
            </a:extLst>
          </p:cNvPr>
          <p:cNvSpPr/>
          <p:nvPr/>
        </p:nvSpPr>
        <p:spPr>
          <a:xfrm>
            <a:off x="513309" y="2972174"/>
            <a:ext cx="1449238" cy="724247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93A74C-1F0A-43FB-A465-3513497B5FE0}"/>
              </a:ext>
            </a:extLst>
          </p:cNvPr>
          <p:cNvSpPr txBox="1"/>
          <p:nvPr/>
        </p:nvSpPr>
        <p:spPr>
          <a:xfrm>
            <a:off x="2115218" y="2937667"/>
            <a:ext cx="630416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>
                <a:solidFill>
                  <a:srgbClr val="002060"/>
                </a:solidFill>
              </a:rPr>
              <a:t>탄산 칼륨이 열분해로 인해 불을 끄기 보다는 위의 반응식에 의해 물과 이산화 탄소 방출</a:t>
            </a:r>
            <a:r>
              <a:rPr lang="en-US" altLang="ko-KR" sz="2400" b="1">
                <a:solidFill>
                  <a:srgbClr val="002060"/>
                </a:solidFill>
              </a:rPr>
              <a:t>, </a:t>
            </a:r>
            <a:r>
              <a:rPr lang="ko-KR" altLang="en-US" sz="2400" b="1">
                <a:solidFill>
                  <a:srgbClr val="002060"/>
                </a:solidFill>
              </a:rPr>
              <a:t>무기염에 의해 소화</a:t>
            </a:r>
            <a:endParaRPr lang="en-US" altLang="ko-KR" sz="2400" b="1">
              <a:solidFill>
                <a:srgbClr val="002060"/>
              </a:solidFill>
            </a:endParaRPr>
          </a:p>
          <a:p>
            <a:endParaRPr lang="en-US" altLang="ko-KR">
              <a:solidFill>
                <a:srgbClr val="002060"/>
              </a:solidFill>
            </a:endParaRPr>
          </a:p>
          <a:p>
            <a:endParaRPr lang="ko-KR" altLang="en-US">
              <a:solidFill>
                <a:srgbClr val="002060"/>
              </a:solidFill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40BCAFE2-5883-466D-BFDD-7E7157C1C8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3799" y="3940434"/>
            <a:ext cx="2095500" cy="971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065E2E0-246F-4376-9E6D-BD634A41CE06}"/>
              </a:ext>
            </a:extLst>
          </p:cNvPr>
          <p:cNvSpPr txBox="1"/>
          <p:nvPr/>
        </p:nvSpPr>
        <p:spPr>
          <a:xfrm>
            <a:off x="6417119" y="3952035"/>
            <a:ext cx="323292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탄산칼륨 </a:t>
            </a:r>
            <a:r>
              <a:rPr lang="en-US" altLang="ko-KR"/>
              <a:t>(K</a:t>
            </a:r>
            <a:r>
              <a:rPr lang="en-US" altLang="ko-KR" baseline="-25000"/>
              <a:t>2</a:t>
            </a:r>
            <a:r>
              <a:rPr lang="en-US" altLang="ko-KR"/>
              <a:t>CO</a:t>
            </a:r>
            <a:r>
              <a:rPr lang="en-US" altLang="ko-KR" baseline="-25000"/>
              <a:t>3</a:t>
            </a:r>
            <a:r>
              <a:rPr lang="en-US" altLang="ko-KR"/>
              <a:t>)</a:t>
            </a:r>
          </a:p>
          <a:p>
            <a:r>
              <a:rPr lang="ko-KR" altLang="en-US">
                <a:solidFill>
                  <a:srgbClr val="222222"/>
                </a:solidFill>
                <a:latin typeface="Arial" panose="020B0604020202020204" pitchFamily="34" charset="0"/>
              </a:rPr>
              <a:t>수소이온지수는 </a:t>
            </a:r>
            <a:r>
              <a:rPr lang="en-US" altLang="ko-KR">
                <a:solidFill>
                  <a:srgbClr val="222222"/>
                </a:solidFill>
                <a:latin typeface="Arial" panose="020B0604020202020204" pitchFamily="34" charset="0"/>
              </a:rPr>
              <a:t>11.6pH</a:t>
            </a:r>
          </a:p>
          <a:p>
            <a:r>
              <a:rPr lang="ko-KR" altLang="en-US">
                <a:solidFill>
                  <a:srgbClr val="222222"/>
                </a:solidFill>
                <a:latin typeface="Apple SD Gothic Neo"/>
              </a:rPr>
              <a:t>탄산칼륨 </a:t>
            </a:r>
            <a:r>
              <a:rPr lang="en-US" altLang="ko-KR">
                <a:solidFill>
                  <a:srgbClr val="FF0000"/>
                </a:solidFill>
                <a:latin typeface="Apple SD Gothic Neo"/>
              </a:rPr>
              <a:t>: </a:t>
            </a:r>
            <a:r>
              <a:rPr lang="ko-KR" altLang="en-US" b="1">
                <a:solidFill>
                  <a:srgbClr val="FF0000"/>
                </a:solidFill>
                <a:latin typeface="Apple SD Gothic Neo"/>
              </a:rPr>
              <a:t>물</a:t>
            </a:r>
            <a:r>
              <a:rPr lang="ko-KR" altLang="en-US">
                <a:solidFill>
                  <a:srgbClr val="FF0000"/>
                </a:solidFill>
                <a:latin typeface="Apple SD Gothic Neo"/>
              </a:rPr>
              <a:t>에 대한 </a:t>
            </a:r>
            <a:r>
              <a:rPr lang="ko-KR" altLang="en-US" b="1">
                <a:solidFill>
                  <a:srgbClr val="FF0000"/>
                </a:solidFill>
                <a:latin typeface="Apple SD Gothic Neo"/>
              </a:rPr>
              <a:t>용해도</a:t>
            </a:r>
            <a:r>
              <a:rPr lang="ko-KR" altLang="en-US">
                <a:solidFill>
                  <a:srgbClr val="FF0000"/>
                </a:solidFill>
                <a:latin typeface="Apple SD Gothic Neo"/>
              </a:rPr>
              <a:t> </a:t>
            </a:r>
            <a:r>
              <a:rPr lang="en-US" altLang="ko-KR">
                <a:solidFill>
                  <a:srgbClr val="FF0000"/>
                </a:solidFill>
                <a:latin typeface="Apple SD Gothic Neo"/>
              </a:rPr>
              <a:t>113.5g/100g(25℃</a:t>
            </a:r>
            <a:endParaRPr lang="ko-KR" altLang="en-US">
              <a:solidFill>
                <a:srgbClr val="FF0000"/>
              </a:solidFill>
            </a:endParaRPr>
          </a:p>
          <a:p>
            <a:endParaRPr lang="ko-KR" altLang="en-US"/>
          </a:p>
          <a:p>
            <a:endParaRPr lang="ko-KR" altLang="en-US"/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A824B65D-F9AA-420C-A934-261D3E2B5846}"/>
              </a:ext>
            </a:extLst>
          </p:cNvPr>
          <p:cNvSpPr/>
          <p:nvPr/>
        </p:nvSpPr>
        <p:spPr>
          <a:xfrm>
            <a:off x="556971" y="5287128"/>
            <a:ext cx="1449238" cy="724247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C79871-9859-4760-8E76-A37CB7B70B0A}"/>
              </a:ext>
            </a:extLst>
          </p:cNvPr>
          <p:cNvSpPr txBox="1"/>
          <p:nvPr/>
        </p:nvSpPr>
        <p:spPr>
          <a:xfrm>
            <a:off x="2049871" y="5204492"/>
            <a:ext cx="92130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>
                <a:solidFill>
                  <a:srgbClr val="002060"/>
                </a:solidFill>
              </a:rPr>
              <a:t>물에 매우 높은 용해도를 가진다</a:t>
            </a:r>
            <a:r>
              <a:rPr lang="en-US" altLang="ko-KR" sz="2400" b="1">
                <a:solidFill>
                  <a:srgbClr val="002060"/>
                </a:solidFill>
              </a:rPr>
              <a:t>. </a:t>
            </a:r>
            <a:r>
              <a:rPr lang="ko-KR" altLang="en-US" sz="2400" b="1">
                <a:solidFill>
                  <a:srgbClr val="002060"/>
                </a:solidFill>
              </a:rPr>
              <a:t>물의 어는 점을 낮추는 용도</a:t>
            </a:r>
            <a:endParaRPr lang="en-US" altLang="ko-KR" sz="2400" b="1">
              <a:solidFill>
                <a:srgbClr val="002060"/>
              </a:solidFill>
            </a:endParaRPr>
          </a:p>
          <a:p>
            <a:r>
              <a:rPr lang="ko-KR" altLang="en-US" sz="2400" b="1">
                <a:solidFill>
                  <a:srgbClr val="002060"/>
                </a:solidFill>
              </a:rPr>
              <a:t>홀로 사용되어 소화약제로서는 약하다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F07A286-A144-4FF8-B079-3E0C403F25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9563348" y="3094930"/>
            <a:ext cx="1633286" cy="2177715"/>
          </a:xfrm>
          <a:prstGeom prst="rect">
            <a:avLst/>
          </a:prstGeom>
        </p:spPr>
      </p:pic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4220BD39-50F0-4C32-8F34-50FB5F13C8B9}"/>
              </a:ext>
            </a:extLst>
          </p:cNvPr>
          <p:cNvSpPr/>
          <p:nvPr/>
        </p:nvSpPr>
        <p:spPr>
          <a:xfrm rot="15224754">
            <a:off x="12973168" y="5456479"/>
            <a:ext cx="441852" cy="86756"/>
          </a:xfrm>
          <a:prstGeom prst="rightArrow">
            <a:avLst>
              <a:gd name="adj1" fmla="val 22446"/>
              <a:gd name="adj2" fmla="val 4819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C682676-0942-44CA-AA0F-C38BF9BF6495}"/>
              </a:ext>
            </a:extLst>
          </p:cNvPr>
          <p:cNvSpPr txBox="1"/>
          <p:nvPr/>
        </p:nvSpPr>
        <p:spPr>
          <a:xfrm>
            <a:off x="513309" y="5965557"/>
            <a:ext cx="5955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>
                <a:solidFill>
                  <a:srgbClr val="FF0000"/>
                </a:solidFill>
              </a:rPr>
              <a:t>A, </a:t>
            </a:r>
            <a:r>
              <a:rPr lang="ko-KR" altLang="en-US" b="1">
                <a:solidFill>
                  <a:srgbClr val="FF0000"/>
                </a:solidFill>
              </a:rPr>
              <a:t>물 </a:t>
            </a:r>
            <a:r>
              <a:rPr lang="en-US" altLang="ko-KR" b="1">
                <a:solidFill>
                  <a:srgbClr val="FF0000"/>
                </a:solidFill>
              </a:rPr>
              <a:t>20ml,</a:t>
            </a:r>
            <a:r>
              <a:rPr lang="ko-KR" altLang="en-US" b="1">
                <a:solidFill>
                  <a:srgbClr val="FF0000"/>
                </a:solidFill>
              </a:rPr>
              <a:t>탄산칼륨 </a:t>
            </a:r>
            <a:r>
              <a:rPr lang="en-US" altLang="ko-KR" b="1">
                <a:solidFill>
                  <a:srgbClr val="FF0000"/>
                </a:solidFill>
              </a:rPr>
              <a:t>20g,E.G 7.5ml ,</a:t>
            </a:r>
            <a:r>
              <a:rPr lang="ko-KR" altLang="en-US" b="1">
                <a:solidFill>
                  <a:srgbClr val="FF0000"/>
                </a:solidFill>
              </a:rPr>
              <a:t>안 얼음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F873CF3-7680-4336-B0D9-95A3187E4101}"/>
              </a:ext>
            </a:extLst>
          </p:cNvPr>
          <p:cNvSpPr txBox="1"/>
          <p:nvPr/>
        </p:nvSpPr>
        <p:spPr>
          <a:xfrm>
            <a:off x="5415368" y="5930869"/>
            <a:ext cx="4256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>
                <a:solidFill>
                  <a:srgbClr val="FF0000"/>
                </a:solidFill>
              </a:rPr>
              <a:t>B, </a:t>
            </a:r>
            <a:r>
              <a:rPr lang="ko-KR" altLang="en-US" b="1">
                <a:solidFill>
                  <a:srgbClr val="FF0000"/>
                </a:solidFill>
              </a:rPr>
              <a:t>물 </a:t>
            </a:r>
            <a:r>
              <a:rPr lang="en-US" altLang="ko-KR" b="1">
                <a:solidFill>
                  <a:srgbClr val="FF0000"/>
                </a:solidFill>
              </a:rPr>
              <a:t>20ml, </a:t>
            </a:r>
            <a:r>
              <a:rPr lang="ko-KR" altLang="en-US" b="1">
                <a:solidFill>
                  <a:srgbClr val="FF0000"/>
                </a:solidFill>
              </a:rPr>
              <a:t>탄산칼륨 </a:t>
            </a:r>
            <a:r>
              <a:rPr lang="en-US" altLang="ko-KR" b="1">
                <a:solidFill>
                  <a:srgbClr val="FF0000"/>
                </a:solidFill>
              </a:rPr>
              <a:t>20g </a:t>
            </a:r>
            <a:r>
              <a:rPr lang="ko-KR" altLang="en-US" b="1">
                <a:solidFill>
                  <a:srgbClr val="FF0000"/>
                </a:solidFill>
              </a:rPr>
              <a:t>안 얼음</a:t>
            </a:r>
            <a:endParaRPr lang="en-US" altLang="ko-KR" b="1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7733AE7-116A-4289-AE2B-1BA71CCFF0CE}"/>
              </a:ext>
            </a:extLst>
          </p:cNvPr>
          <p:cNvSpPr txBox="1"/>
          <p:nvPr/>
        </p:nvSpPr>
        <p:spPr>
          <a:xfrm>
            <a:off x="13112634" y="6155475"/>
            <a:ext cx="7895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/>
              <a:t>C</a:t>
            </a:r>
          </a:p>
          <a:p>
            <a:r>
              <a:rPr lang="ko-KR" altLang="en-US" b="1"/>
              <a:t>물 </a:t>
            </a:r>
            <a:r>
              <a:rPr lang="en-US" altLang="ko-KR" b="1"/>
              <a:t>20ml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84DF0C7-D166-49B1-869E-6E6CC0404AB5}"/>
              </a:ext>
            </a:extLst>
          </p:cNvPr>
          <p:cNvSpPr txBox="1"/>
          <p:nvPr/>
        </p:nvSpPr>
        <p:spPr>
          <a:xfrm>
            <a:off x="9202069" y="5930869"/>
            <a:ext cx="2851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>
                <a:solidFill>
                  <a:srgbClr val="FF0000"/>
                </a:solidFill>
              </a:rPr>
              <a:t>C </a:t>
            </a:r>
            <a:r>
              <a:rPr lang="ko-KR" altLang="en-US" b="1">
                <a:solidFill>
                  <a:srgbClr val="FF0000"/>
                </a:solidFill>
              </a:rPr>
              <a:t>물 </a:t>
            </a:r>
            <a:r>
              <a:rPr lang="en-US" altLang="ko-KR" b="1">
                <a:solidFill>
                  <a:srgbClr val="FF0000"/>
                </a:solidFill>
              </a:rPr>
              <a:t>20ml </a:t>
            </a:r>
            <a:r>
              <a:rPr lang="ko-KR" altLang="en-US" b="1">
                <a:solidFill>
                  <a:srgbClr val="FF0000"/>
                </a:solidFill>
              </a:rPr>
              <a:t>빙결</a:t>
            </a:r>
            <a:endParaRPr lang="en-US" altLang="ko-KR" b="1">
              <a:solidFill>
                <a:srgbClr val="FF0000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49C59A1-8F70-464C-AD60-D7A8D7376275}"/>
              </a:ext>
            </a:extLst>
          </p:cNvPr>
          <p:cNvSpPr/>
          <p:nvPr/>
        </p:nvSpPr>
        <p:spPr>
          <a:xfrm>
            <a:off x="9587794" y="4917796"/>
            <a:ext cx="3513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solidFill>
                  <a:srgbClr val="FF0000"/>
                </a:solidFill>
              </a:rPr>
              <a:t>A</a:t>
            </a:r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E0B62F0-E518-4D30-9FFD-C5AABC13E82C}"/>
              </a:ext>
            </a:extLst>
          </p:cNvPr>
          <p:cNvSpPr/>
          <p:nvPr/>
        </p:nvSpPr>
        <p:spPr>
          <a:xfrm>
            <a:off x="10276204" y="4922281"/>
            <a:ext cx="3513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solidFill>
                  <a:srgbClr val="FF0000"/>
                </a:solidFill>
              </a:rPr>
              <a:t>B</a:t>
            </a:r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7F4874F-CAD7-4B7B-8031-D92FD78D226E}"/>
              </a:ext>
            </a:extLst>
          </p:cNvPr>
          <p:cNvSpPr/>
          <p:nvPr/>
        </p:nvSpPr>
        <p:spPr>
          <a:xfrm>
            <a:off x="10872526" y="4939532"/>
            <a:ext cx="3513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solidFill>
                  <a:srgbClr val="FF0000"/>
                </a:solidFill>
              </a:rPr>
              <a:t>C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11430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104D8138-B743-4417-A703-1AFDEA6767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/>
              <a:t>탄산칼륨 과 </a:t>
            </a:r>
            <a:r>
              <a:rPr lang="ko-KR" altLang="en-US">
                <a:solidFill>
                  <a:srgbClr val="FF0000"/>
                </a:solidFill>
              </a:rPr>
              <a:t>탄산수소 칼륨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517F31D-BC3D-4449-9E88-0E1D17B40F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096" y="1469125"/>
            <a:ext cx="9093590" cy="138907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4E95D0E-947F-491E-9773-F68DF86988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9599" y="2924356"/>
            <a:ext cx="7508576" cy="146184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FDD3183-77BE-4C93-87F1-FA4D18FC9298}"/>
              </a:ext>
            </a:extLst>
          </p:cNvPr>
          <p:cNvSpPr txBox="1"/>
          <p:nvPr/>
        </p:nvSpPr>
        <p:spPr>
          <a:xfrm>
            <a:off x="1552755" y="4421927"/>
            <a:ext cx="435823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>
                <a:solidFill>
                  <a:srgbClr val="FF0000"/>
                </a:solidFill>
              </a:rPr>
              <a:t>중탄산 칼륨이 열분해되는 주 소화제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898316-8725-4F52-AB34-99DE6469BBBC}"/>
              </a:ext>
            </a:extLst>
          </p:cNvPr>
          <p:cNvSpPr txBox="1"/>
          <p:nvPr/>
        </p:nvSpPr>
        <p:spPr>
          <a:xfrm>
            <a:off x="8404761" y="4175673"/>
            <a:ext cx="320384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중탄산칼륨 </a:t>
            </a:r>
            <a:r>
              <a:rPr lang="en-US" altLang="ko-KR"/>
              <a:t>(KHCO</a:t>
            </a:r>
            <a:r>
              <a:rPr lang="en-US" altLang="ko-KR" baseline="-25000"/>
              <a:t>3</a:t>
            </a:r>
            <a:r>
              <a:rPr lang="ko-KR" altLang="en-US"/>
              <a:t> </a:t>
            </a:r>
            <a:r>
              <a:rPr lang="en-US" altLang="ko-KR"/>
              <a:t>)</a:t>
            </a:r>
          </a:p>
          <a:p>
            <a:r>
              <a:rPr lang="ko-KR" altLang="en-US">
                <a:solidFill>
                  <a:srgbClr val="222222"/>
                </a:solidFill>
                <a:latin typeface="Apple SD Gothic Neo"/>
              </a:rPr>
              <a:t>탄산수소칼륨 </a:t>
            </a:r>
            <a:r>
              <a:rPr lang="en-US" altLang="ko-KR">
                <a:solidFill>
                  <a:srgbClr val="222222"/>
                </a:solidFill>
                <a:latin typeface="Apple SD Gothic Neo"/>
              </a:rPr>
              <a:t>:</a:t>
            </a:r>
            <a:r>
              <a:rPr lang="en-US" altLang="ko-KR">
                <a:solidFill>
                  <a:srgbClr val="FF0000"/>
                </a:solidFill>
                <a:latin typeface="Apple SD Gothic Neo"/>
              </a:rPr>
              <a:t>22.4%(</a:t>
            </a:r>
            <a:r>
              <a:rPr lang="nn-NO" altLang="ko-KR">
                <a:solidFill>
                  <a:srgbClr val="FF0000"/>
                </a:solidFill>
              </a:rPr>
              <a:t>22.4 g / 100 mL (20 ° C</a:t>
            </a:r>
            <a:r>
              <a:rPr lang="nn-NO" altLang="ko-KR"/>
              <a:t>)</a:t>
            </a:r>
            <a:r>
              <a:rPr lang="en-US" altLang="ko-KR">
                <a:solidFill>
                  <a:srgbClr val="222222"/>
                </a:solidFill>
                <a:latin typeface="Apple SD Gothic Neo"/>
              </a:rPr>
              <a:t>)</a:t>
            </a:r>
          </a:p>
          <a:p>
            <a:pPr fontAlgn="t"/>
            <a:r>
              <a:rPr lang="ko-KR" altLang="ko-KR">
                <a:hlinkClick r:id="rId4"/>
              </a:rPr>
              <a:t>산성도</a:t>
            </a:r>
            <a:r>
              <a:rPr lang="en-US" altLang="ko-KR"/>
              <a:t>(p</a:t>
            </a:r>
            <a:r>
              <a:rPr lang="en-US" altLang="ko-KR" i="1"/>
              <a:t>K</a:t>
            </a:r>
            <a:r>
              <a:rPr lang="en-US" altLang="ko-KR" baseline="-25000"/>
              <a:t>a</a:t>
            </a:r>
            <a:r>
              <a:rPr lang="en-US" altLang="ko-KR"/>
              <a:t>)</a:t>
            </a:r>
            <a:endParaRPr lang="ko-KR" altLang="ko-KR"/>
          </a:p>
          <a:p>
            <a:pPr fontAlgn="t"/>
            <a:r>
              <a:rPr lang="en-US" altLang="ko-KR"/>
              <a:t>10.3</a:t>
            </a:r>
            <a:endParaRPr lang="ko-KR" altLang="ko-KR"/>
          </a:p>
          <a:p>
            <a:pPr fontAlgn="t"/>
            <a:r>
              <a:rPr lang="ko-KR" altLang="ko-KR">
                <a:hlinkClick r:id="rId4"/>
              </a:rPr>
              <a:t>염기성도</a:t>
            </a:r>
            <a:r>
              <a:rPr lang="en-US" altLang="ko-KR"/>
              <a:t>(p</a:t>
            </a:r>
            <a:r>
              <a:rPr lang="en-US" altLang="ko-KR" i="1"/>
              <a:t>K</a:t>
            </a:r>
            <a:r>
              <a:rPr lang="en-US" altLang="ko-KR" baseline="-25000"/>
              <a:t>b</a:t>
            </a:r>
            <a:r>
              <a:rPr lang="en-US" altLang="ko-KR"/>
              <a:t>)</a:t>
            </a:r>
            <a:endParaRPr lang="ko-KR" altLang="ko-KR"/>
          </a:p>
          <a:p>
            <a:pPr fontAlgn="t"/>
            <a:r>
              <a:rPr lang="en-US" altLang="ko-KR"/>
              <a:t>3.7</a:t>
            </a:r>
            <a:endParaRPr lang="ko-KR" altLang="ko-KR"/>
          </a:p>
          <a:p>
            <a:endParaRPr lang="en-US" altLang="ko-KR">
              <a:solidFill>
                <a:srgbClr val="222222"/>
              </a:solidFill>
              <a:latin typeface="Apple SD Gothic Neo"/>
            </a:endParaRPr>
          </a:p>
          <a:p>
            <a:endParaRPr lang="ko-KR" altLang="en-US"/>
          </a:p>
        </p:txBody>
      </p:sp>
      <p:pic>
        <p:nvPicPr>
          <p:cNvPr id="8" name="Picture 4" descr="Potassium bicarbonate">
            <a:extLst>
              <a:ext uri="{FF2B5EF4-FFF2-40B4-BE49-F238E27FC236}">
                <a16:creationId xmlns:a16="http://schemas.microsoft.com/office/drawing/2014/main" id="{185AA85D-8049-41DE-9DE6-4D24E0A778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0126" y="4315810"/>
            <a:ext cx="2095500" cy="1152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59AAB4EA-7F5B-4EAA-8AFE-74C5E51338BE}"/>
              </a:ext>
            </a:extLst>
          </p:cNvPr>
          <p:cNvSpPr/>
          <p:nvPr/>
        </p:nvSpPr>
        <p:spPr>
          <a:xfrm>
            <a:off x="103517" y="4244469"/>
            <a:ext cx="1449238" cy="724247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B064827F-12F4-4221-A820-4D80DE90E317}"/>
              </a:ext>
            </a:extLst>
          </p:cNvPr>
          <p:cNvSpPr/>
          <p:nvPr/>
        </p:nvSpPr>
        <p:spPr>
          <a:xfrm>
            <a:off x="9707869" y="5287272"/>
            <a:ext cx="808084" cy="362124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4AF973F-6C05-4EF2-8EE7-91340F3E29E2}"/>
              </a:ext>
            </a:extLst>
          </p:cNvPr>
          <p:cNvSpPr txBox="1"/>
          <p:nvPr/>
        </p:nvSpPr>
        <p:spPr>
          <a:xfrm>
            <a:off x="10706385" y="4993091"/>
            <a:ext cx="14485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>
                <a:solidFill>
                  <a:srgbClr val="FF0000"/>
                </a:solidFill>
              </a:rPr>
              <a:t>물에 잘 안녹음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C097FDE-4BA9-47E7-AF8B-10D8460044E5}"/>
              </a:ext>
            </a:extLst>
          </p:cNvPr>
          <p:cNvSpPr txBox="1"/>
          <p:nvPr/>
        </p:nvSpPr>
        <p:spPr>
          <a:xfrm>
            <a:off x="9026878" y="2903683"/>
            <a:ext cx="2481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※ </a:t>
            </a:r>
            <a:r>
              <a:rPr lang="ko-KR" altLang="en-US">
                <a:solidFill>
                  <a:srgbClr val="FF0000"/>
                </a:solidFill>
              </a:rPr>
              <a:t>순수 식용유 기준 약 </a:t>
            </a:r>
            <a:r>
              <a:rPr lang="en-US" altLang="ko-KR">
                <a:solidFill>
                  <a:srgbClr val="FF0000"/>
                </a:solidFill>
              </a:rPr>
              <a:t>350</a:t>
            </a:r>
            <a:r>
              <a:rPr lang="ko-KR" altLang="en-US">
                <a:solidFill>
                  <a:srgbClr val="FF0000"/>
                </a:solidFill>
              </a:rPr>
              <a:t>도 이상에서 발화</a:t>
            </a:r>
          </a:p>
        </p:txBody>
      </p:sp>
    </p:spTree>
    <p:extLst>
      <p:ext uri="{BB962C8B-B14F-4D97-AF65-F5344CB8AC3E}">
        <p14:creationId xmlns:p14="http://schemas.microsoft.com/office/powerpoint/2010/main" val="19547792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104D8138-B743-4417-A703-1AFDEA6767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/>
              <a:t>결론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6D71732-81FB-4F15-AC5A-F4E525D373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723" y="1072813"/>
            <a:ext cx="6856586" cy="114080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592E934A-98E0-4041-8E7E-162D09F32D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5723" y="2200205"/>
            <a:ext cx="6012432" cy="91841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32572ED-B067-4879-9E87-160933AD69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8414" y="3133429"/>
            <a:ext cx="4941712" cy="96210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31230F3-F1A6-43E4-90BF-1EBB875CEA48}"/>
              </a:ext>
            </a:extLst>
          </p:cNvPr>
          <p:cNvSpPr txBox="1"/>
          <p:nvPr/>
        </p:nvSpPr>
        <p:spPr>
          <a:xfrm>
            <a:off x="607742" y="4271852"/>
            <a:ext cx="1128898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ko-KR" altLang="en-US" sz="2000" b="1">
                <a:solidFill>
                  <a:srgbClr val="FF0000"/>
                </a:solidFill>
              </a:rPr>
              <a:t>주 소화제로 중탄산 칼륨</a:t>
            </a:r>
            <a:r>
              <a:rPr lang="ko-KR" altLang="en-US" sz="2000" b="1"/>
              <a:t>을 쓰고 </a:t>
            </a:r>
            <a:r>
              <a:rPr lang="ko-KR" altLang="en-US" sz="2000" b="1">
                <a:solidFill>
                  <a:srgbClr val="0070C0"/>
                </a:solidFill>
              </a:rPr>
              <a:t>그 보조제로 요소 및 황산 암모늄</a:t>
            </a:r>
            <a:r>
              <a:rPr lang="en-US" altLang="ko-KR" sz="2000" b="1">
                <a:solidFill>
                  <a:srgbClr val="0070C0"/>
                </a:solidFill>
              </a:rPr>
              <a:t>(</a:t>
            </a:r>
            <a:r>
              <a:rPr lang="ko-KR" altLang="en-US" sz="2000" b="1">
                <a:solidFill>
                  <a:srgbClr val="0070C0"/>
                </a:solidFill>
              </a:rPr>
              <a:t>탄산칼륨과 작용</a:t>
            </a:r>
            <a:r>
              <a:rPr lang="en-US" altLang="ko-KR" sz="2000" b="1">
                <a:solidFill>
                  <a:srgbClr val="0070C0"/>
                </a:solidFill>
              </a:rPr>
              <a:t>)</a:t>
            </a:r>
            <a:r>
              <a:rPr lang="ko-KR" altLang="en-US" sz="2000" b="1">
                <a:solidFill>
                  <a:srgbClr val="0070C0"/>
                </a:solidFill>
              </a:rPr>
              <a:t> 사용</a:t>
            </a:r>
            <a:endParaRPr lang="en-US" altLang="ko-KR" sz="2000" b="1">
              <a:solidFill>
                <a:srgbClr val="0070C0"/>
              </a:solidFill>
            </a:endParaRPr>
          </a:p>
          <a:p>
            <a:pPr marL="457200" indent="-457200">
              <a:buAutoNum type="arabicPeriod"/>
            </a:pPr>
            <a:endParaRPr lang="en-US" altLang="ko-KR" sz="2000" b="1"/>
          </a:p>
          <a:p>
            <a:r>
              <a:rPr lang="en-US" altLang="ko-KR" sz="2000" b="1"/>
              <a:t>2. </a:t>
            </a:r>
            <a:r>
              <a:rPr lang="ko-KR" altLang="en-US" sz="2000" b="1"/>
              <a:t>탄산칼륨은 </a:t>
            </a:r>
            <a:r>
              <a:rPr lang="en-US" altLang="ko-KR" sz="2000" b="1"/>
              <a:t>E.G</a:t>
            </a:r>
            <a:r>
              <a:rPr lang="ko-KR" altLang="en-US" sz="2000" b="1"/>
              <a:t>양을 줄이기 위해 사용 혹은 </a:t>
            </a:r>
            <a:r>
              <a:rPr lang="en-US" altLang="ko-KR" sz="2000" b="1"/>
              <a:t>E.G</a:t>
            </a:r>
            <a:r>
              <a:rPr lang="ko-KR" altLang="en-US" sz="2000" b="1"/>
              <a:t>없이 어는 점 낮추기</a:t>
            </a:r>
            <a:endParaRPr lang="en-US" altLang="ko-KR" sz="2000" b="1"/>
          </a:p>
          <a:p>
            <a:endParaRPr lang="en-US" altLang="ko-KR" sz="2000" b="1"/>
          </a:p>
          <a:p>
            <a:r>
              <a:rPr lang="en-US" altLang="ko-KR" sz="2000" b="1"/>
              <a:t>3. </a:t>
            </a:r>
            <a:r>
              <a:rPr lang="ko-KR" altLang="en-US" sz="2000" b="1">
                <a:solidFill>
                  <a:srgbClr val="FF0000"/>
                </a:solidFill>
              </a:rPr>
              <a:t>순수한 탄산칼륨만 있는 것보다 중탄산 칼륨이 있는 것이 소화에 효과적이라 판단됨</a:t>
            </a:r>
            <a:endParaRPr lang="en-US" altLang="ko-KR" sz="2000" b="1">
              <a:solidFill>
                <a:srgbClr val="FF0000"/>
              </a:solidFill>
            </a:endParaRPr>
          </a:p>
          <a:p>
            <a:endParaRPr lang="ko-KR" altLang="en-US" sz="200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F79ECFF5-41D5-454C-9DE4-81C6638A23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1339" y="1066021"/>
            <a:ext cx="1207697" cy="764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B0C8461F-51A5-4339-9DEC-FFA0492687FB}"/>
              </a:ext>
            </a:extLst>
          </p:cNvPr>
          <p:cNvSpPr/>
          <p:nvPr/>
        </p:nvSpPr>
        <p:spPr>
          <a:xfrm>
            <a:off x="8520921" y="1944131"/>
            <a:ext cx="337580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/>
              <a:t>132.7℃수용액을 가열하면 서서히 </a:t>
            </a:r>
            <a:r>
              <a:rPr lang="ko-KR" altLang="en-US">
                <a:solidFill>
                  <a:srgbClr val="FF0000"/>
                </a:solidFill>
              </a:rPr>
              <a:t>암모니아와 탄산가스를 발생하여 화재 시 소화의 기능을 하게 된다.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4BD14A4-4111-487D-B104-4A29E1B3E603}"/>
              </a:ext>
            </a:extLst>
          </p:cNvPr>
          <p:cNvSpPr/>
          <p:nvPr/>
        </p:nvSpPr>
        <p:spPr>
          <a:xfrm>
            <a:off x="8678175" y="768247"/>
            <a:ext cx="12875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/>
              <a:t>요소(urea)</a:t>
            </a:r>
          </a:p>
        </p:txBody>
      </p:sp>
    </p:spTree>
    <p:extLst>
      <p:ext uri="{BB962C8B-B14F-4D97-AF65-F5344CB8AC3E}">
        <p14:creationId xmlns:p14="http://schemas.microsoft.com/office/powerpoint/2010/main" val="33416599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104D8138-B743-4417-A703-1AFDEA6767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/>
              <a:t>탄산칼륨 과 </a:t>
            </a:r>
            <a:r>
              <a:rPr lang="ko-KR" altLang="en-US">
                <a:solidFill>
                  <a:srgbClr val="FF0000"/>
                </a:solidFill>
              </a:rPr>
              <a:t>탄산수소 칼륨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517F31D-BC3D-4449-9E88-0E1D17B40F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096" y="1469125"/>
            <a:ext cx="9093590" cy="138907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4E95D0E-947F-491E-9773-F68DF86988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9599" y="2924356"/>
            <a:ext cx="7508576" cy="146184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FDD3183-77BE-4C93-87F1-FA4D18FC9298}"/>
              </a:ext>
            </a:extLst>
          </p:cNvPr>
          <p:cNvSpPr txBox="1"/>
          <p:nvPr/>
        </p:nvSpPr>
        <p:spPr>
          <a:xfrm>
            <a:off x="1552755" y="4421927"/>
            <a:ext cx="435823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>
                <a:solidFill>
                  <a:srgbClr val="FF0000"/>
                </a:solidFill>
              </a:rPr>
              <a:t>중탄산 칼륨이 열분해되는 주 소화제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898316-8725-4F52-AB34-99DE6469BBBC}"/>
              </a:ext>
            </a:extLst>
          </p:cNvPr>
          <p:cNvSpPr txBox="1"/>
          <p:nvPr/>
        </p:nvSpPr>
        <p:spPr>
          <a:xfrm>
            <a:off x="8404761" y="4175673"/>
            <a:ext cx="320384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중탄산칼륨 </a:t>
            </a:r>
            <a:r>
              <a:rPr lang="en-US" altLang="ko-KR"/>
              <a:t>(KHCO</a:t>
            </a:r>
            <a:r>
              <a:rPr lang="en-US" altLang="ko-KR" baseline="-25000"/>
              <a:t>3</a:t>
            </a:r>
            <a:r>
              <a:rPr lang="ko-KR" altLang="en-US"/>
              <a:t> </a:t>
            </a:r>
            <a:r>
              <a:rPr lang="en-US" altLang="ko-KR"/>
              <a:t>)</a:t>
            </a:r>
          </a:p>
          <a:p>
            <a:r>
              <a:rPr lang="ko-KR" altLang="en-US">
                <a:solidFill>
                  <a:srgbClr val="222222"/>
                </a:solidFill>
                <a:latin typeface="Apple SD Gothic Neo"/>
              </a:rPr>
              <a:t>탄산수소칼륨 </a:t>
            </a:r>
            <a:r>
              <a:rPr lang="en-US" altLang="ko-KR">
                <a:solidFill>
                  <a:srgbClr val="222222"/>
                </a:solidFill>
                <a:latin typeface="Apple SD Gothic Neo"/>
              </a:rPr>
              <a:t>:</a:t>
            </a:r>
            <a:r>
              <a:rPr lang="en-US" altLang="ko-KR">
                <a:solidFill>
                  <a:srgbClr val="FF0000"/>
                </a:solidFill>
                <a:latin typeface="Apple SD Gothic Neo"/>
              </a:rPr>
              <a:t>22.4%(</a:t>
            </a:r>
            <a:r>
              <a:rPr lang="nn-NO" altLang="ko-KR">
                <a:solidFill>
                  <a:srgbClr val="FF0000"/>
                </a:solidFill>
              </a:rPr>
              <a:t>22.4 g / 100 mL (20 ° C</a:t>
            </a:r>
            <a:r>
              <a:rPr lang="nn-NO" altLang="ko-KR"/>
              <a:t>)</a:t>
            </a:r>
            <a:r>
              <a:rPr lang="en-US" altLang="ko-KR">
                <a:solidFill>
                  <a:srgbClr val="222222"/>
                </a:solidFill>
                <a:latin typeface="Apple SD Gothic Neo"/>
              </a:rPr>
              <a:t>)</a:t>
            </a:r>
          </a:p>
          <a:p>
            <a:pPr fontAlgn="t"/>
            <a:r>
              <a:rPr lang="ko-KR" altLang="ko-KR">
                <a:hlinkClick r:id="rId4"/>
              </a:rPr>
              <a:t>산성도</a:t>
            </a:r>
            <a:r>
              <a:rPr lang="en-US" altLang="ko-KR"/>
              <a:t>(p</a:t>
            </a:r>
            <a:r>
              <a:rPr lang="en-US" altLang="ko-KR" i="1"/>
              <a:t>K</a:t>
            </a:r>
            <a:r>
              <a:rPr lang="en-US" altLang="ko-KR" baseline="-25000"/>
              <a:t>a</a:t>
            </a:r>
            <a:r>
              <a:rPr lang="en-US" altLang="ko-KR"/>
              <a:t>)</a:t>
            </a:r>
            <a:endParaRPr lang="ko-KR" altLang="ko-KR"/>
          </a:p>
          <a:p>
            <a:pPr fontAlgn="t"/>
            <a:r>
              <a:rPr lang="en-US" altLang="ko-KR"/>
              <a:t>10.3</a:t>
            </a:r>
            <a:endParaRPr lang="ko-KR" altLang="ko-KR"/>
          </a:p>
          <a:p>
            <a:pPr fontAlgn="t"/>
            <a:r>
              <a:rPr lang="ko-KR" altLang="ko-KR">
                <a:hlinkClick r:id="rId4"/>
              </a:rPr>
              <a:t>염기성도</a:t>
            </a:r>
            <a:r>
              <a:rPr lang="en-US" altLang="ko-KR"/>
              <a:t>(p</a:t>
            </a:r>
            <a:r>
              <a:rPr lang="en-US" altLang="ko-KR" i="1"/>
              <a:t>K</a:t>
            </a:r>
            <a:r>
              <a:rPr lang="en-US" altLang="ko-KR" baseline="-25000"/>
              <a:t>b</a:t>
            </a:r>
            <a:r>
              <a:rPr lang="en-US" altLang="ko-KR"/>
              <a:t>)</a:t>
            </a:r>
            <a:endParaRPr lang="ko-KR" altLang="ko-KR"/>
          </a:p>
          <a:p>
            <a:pPr fontAlgn="t"/>
            <a:r>
              <a:rPr lang="en-US" altLang="ko-KR"/>
              <a:t>3.7</a:t>
            </a:r>
            <a:endParaRPr lang="ko-KR" altLang="ko-KR"/>
          </a:p>
          <a:p>
            <a:endParaRPr lang="en-US" altLang="ko-KR">
              <a:solidFill>
                <a:srgbClr val="222222"/>
              </a:solidFill>
              <a:latin typeface="Apple SD Gothic Neo"/>
            </a:endParaRPr>
          </a:p>
          <a:p>
            <a:endParaRPr lang="ko-KR" altLang="en-US"/>
          </a:p>
        </p:txBody>
      </p:sp>
      <p:pic>
        <p:nvPicPr>
          <p:cNvPr id="8" name="Picture 4" descr="Potassium bicarbonate">
            <a:extLst>
              <a:ext uri="{FF2B5EF4-FFF2-40B4-BE49-F238E27FC236}">
                <a16:creationId xmlns:a16="http://schemas.microsoft.com/office/drawing/2014/main" id="{185AA85D-8049-41DE-9DE6-4D24E0A778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0126" y="4315810"/>
            <a:ext cx="2095500" cy="1152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59AAB4EA-7F5B-4EAA-8AFE-74C5E51338BE}"/>
              </a:ext>
            </a:extLst>
          </p:cNvPr>
          <p:cNvSpPr/>
          <p:nvPr/>
        </p:nvSpPr>
        <p:spPr>
          <a:xfrm>
            <a:off x="103517" y="4244469"/>
            <a:ext cx="1449238" cy="724247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B064827F-12F4-4221-A820-4D80DE90E317}"/>
              </a:ext>
            </a:extLst>
          </p:cNvPr>
          <p:cNvSpPr/>
          <p:nvPr/>
        </p:nvSpPr>
        <p:spPr>
          <a:xfrm>
            <a:off x="9707869" y="5287272"/>
            <a:ext cx="808084" cy="362124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4AF973F-6C05-4EF2-8EE7-91340F3E29E2}"/>
              </a:ext>
            </a:extLst>
          </p:cNvPr>
          <p:cNvSpPr txBox="1"/>
          <p:nvPr/>
        </p:nvSpPr>
        <p:spPr>
          <a:xfrm>
            <a:off x="10706385" y="4993091"/>
            <a:ext cx="14485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>
                <a:solidFill>
                  <a:srgbClr val="FF0000"/>
                </a:solidFill>
              </a:rPr>
              <a:t>물에 잘 안녹음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C097FDE-4BA9-47E7-AF8B-10D8460044E5}"/>
              </a:ext>
            </a:extLst>
          </p:cNvPr>
          <p:cNvSpPr txBox="1"/>
          <p:nvPr/>
        </p:nvSpPr>
        <p:spPr>
          <a:xfrm>
            <a:off x="9026878" y="2903683"/>
            <a:ext cx="2481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※ </a:t>
            </a:r>
            <a:r>
              <a:rPr lang="ko-KR" altLang="en-US">
                <a:solidFill>
                  <a:srgbClr val="FF0000"/>
                </a:solidFill>
              </a:rPr>
              <a:t>순수 식용유 기준 약 </a:t>
            </a:r>
            <a:r>
              <a:rPr lang="en-US" altLang="ko-KR">
                <a:solidFill>
                  <a:srgbClr val="FF0000"/>
                </a:solidFill>
              </a:rPr>
              <a:t>350</a:t>
            </a:r>
            <a:r>
              <a:rPr lang="ko-KR" altLang="en-US">
                <a:solidFill>
                  <a:srgbClr val="FF0000"/>
                </a:solidFill>
              </a:rPr>
              <a:t>도 이상에서 발화</a:t>
            </a:r>
          </a:p>
        </p:txBody>
      </p:sp>
    </p:spTree>
    <p:extLst>
      <p:ext uri="{BB962C8B-B14F-4D97-AF65-F5344CB8AC3E}">
        <p14:creationId xmlns:p14="http://schemas.microsoft.com/office/powerpoint/2010/main" val="2954922251"/>
      </p:ext>
    </p:extLst>
  </p:cSld>
  <p:clrMapOvr>
    <a:masterClrMapping/>
  </p:clrMapOvr>
</p:sld>
</file>

<file path=ppt/theme/theme1.xml><?xml version="1.0" encoding="utf-8"?>
<a:theme xmlns:a="http://schemas.openxmlformats.org/drawingml/2006/main" name="테마1">
  <a:themeElements>
    <a:clrScheme name="ALLPPT-DOLLAR KEY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62626"/>
      </a:accent1>
      <a:accent2>
        <a:srgbClr val="929292"/>
      </a:accent2>
      <a:accent3>
        <a:srgbClr val="262626"/>
      </a:accent3>
      <a:accent4>
        <a:srgbClr val="929292"/>
      </a:accent4>
      <a:accent5>
        <a:srgbClr val="262626"/>
      </a:accent5>
      <a:accent6>
        <a:srgbClr val="929292"/>
      </a:accent6>
      <a:hlink>
        <a:srgbClr val="262626"/>
      </a:hlink>
      <a:folHlink>
        <a:srgbClr val="262626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테마1" id="{520BDB5B-8DA8-452D-A273-8589A954E945}" vid="{C7528314-BC71-4340-9D86-B95492E16F4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테마1</Template>
  <TotalTime>126</TotalTime>
  <Words>1526</Words>
  <Application>Microsoft Office PowerPoint</Application>
  <PresentationFormat>와이드스크린</PresentationFormat>
  <Paragraphs>357</Paragraphs>
  <Slides>27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2" baseType="lpstr">
      <vt:lpstr>Apple SD Gothic Neo</vt:lpstr>
      <vt:lpstr>맑은 고딕</vt:lpstr>
      <vt:lpstr>Arial</vt:lpstr>
      <vt:lpstr>Cambria Math</vt:lpstr>
      <vt:lpstr>테마1</vt:lpstr>
      <vt:lpstr>PowerPoint 프레젠테이션</vt:lpstr>
      <vt:lpstr>  1-1 사전 자료조사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1-2 실험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실험 포트폴리오</dc:title>
  <dc:creator>김용권</dc:creator>
  <cp:lastModifiedBy>user</cp:lastModifiedBy>
  <cp:revision>11</cp:revision>
  <dcterms:created xsi:type="dcterms:W3CDTF">2020-10-04T12:14:58Z</dcterms:created>
  <dcterms:modified xsi:type="dcterms:W3CDTF">2021-12-17T05:46:07Z</dcterms:modified>
</cp:coreProperties>
</file>